
<file path=[Content_Types].xml><?xml version="1.0" encoding="utf-8"?>
<Types xmlns="http://schemas.openxmlformats.org/package/2006/content-types">
  <Default Extension="bin" ContentType="image/png"/>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media/image2.bin" ContentType="image/jpeg"/>
  <Override PartName="/ppt/media/image6.bin" ContentType="image/jpeg"/>
  <Override PartName="/docProps/core.xml" ContentType="application/vnd.openxmlformats-package.core-properties+xml"/>
  <Override PartName="/docProps/app.xml" ContentType="application/vnd.openxmlformats-officedocument.extended-properties+xml"/>
  <Override PartName="/ppt/media/image74.bin" ContentType="image/svg+xml"/>
  <Override PartName="/ppt/media/image76.bin" ContentType="image/svg+xml"/>
  <Override PartName="/ppt/media/image78.bin" ContentType="image/svg+xml"/>
  <Override PartName="/ppt/media/image80.bin" ContentType="image/svg+xml"/>
  <Override PartName="/ppt/media/image82.bin" ContentType="image/svg+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72" r:id="rId1"/>
  </p:sldMasterIdLst>
  <p:sldIdLst>
    <p:sldId id="301" r:id="rId2"/>
    <p:sldId id="317" r:id="rId3"/>
    <p:sldId id="329" r:id="rId4"/>
    <p:sldId id="377" r:id="rId5"/>
    <p:sldId id="459" r:id="rId6"/>
    <p:sldId id="931" r:id="rId7"/>
    <p:sldId id="407" r:id="rId8"/>
    <p:sldId id="929" r:id="rId9"/>
    <p:sldId id="930" r:id="rId10"/>
    <p:sldId id="427" r:id="rId11"/>
    <p:sldId id="932" r:id="rId12"/>
    <p:sldId id="933" r:id="rId13"/>
    <p:sldId id="531" r:id="rId14"/>
    <p:sldId id="541" r:id="rId15"/>
    <p:sldId id="551" r:id="rId16"/>
    <p:sldId id="934" r:id="rId17"/>
    <p:sldId id="628" r:id="rId18"/>
    <p:sldId id="738" r:id="rId19"/>
    <p:sldId id="936" r:id="rId20"/>
    <p:sldId id="937" r:id="rId21"/>
  </p:sldIdLst>
  <p:sldSz cx="18288000" cy="10287000"/>
  <p:notesSz cx="18288000" cy="10287000"/>
  <p:embeddedFontLst>
    <p:embeddedFont>
      <p:font typeface="Calibri" panose="020F0502020204030204" pitchFamily="34" charset="0"/>
      <p:regular r:id="rId22"/>
      <p:bold r:id="rId23"/>
      <p:italic r:id="rId24"/>
      <p:boldItalic r:id="rId25"/>
    </p:embeddedFont>
    <p:embeddedFont>
      <p:font typeface="Calibri Light" panose="020F0302020204030204" pitchFamily="34" charset="0"/>
      <p:regular r:id="rId26"/>
      <p:italic r:id="rId27"/>
    </p:embeddedFont>
    <p:embeddedFont>
      <p:font typeface="IBM Plex Sans" panose="020B0503050203000203" pitchFamily="34" charset="0"/>
      <p:regular r:id="rId28"/>
      <p:bold r:id="rId29"/>
      <p:italic r:id="rId30"/>
      <p:boldItalic r:id="rId31"/>
    </p:embeddedFont>
    <p:embeddedFont>
      <p:font typeface="Quicksand" panose="020B0604020202020204" charset="0"/>
      <p:bold r:id="rId32"/>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p:scale>
          <a:sx n="34" d="100"/>
          <a:sy n="34" d="100"/>
        </p:scale>
        <p:origin x="1244" y="32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font" Target="fonts/font11.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35" Type="http://schemas.openxmlformats.org/officeDocument/2006/relationships/theme" Target="theme/theme1.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EB8CEAE-9ACF-4870-96B2-2FDD755B4008}" type="datetimeFigureOut">
              <a:rPr lang="en-IN" smtClean="0"/>
              <a:t>07-02-2025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414AC96-115D-4CF4-9B0B-0F2A89887B52}" type="slidenum">
              <a:rPr lang="en-IN" smtClean="0"/>
              <a:t>‹#›</a:t>
            </a:fld>
            <a:endParaRPr lang="en-IN"/>
          </a:p>
        </p:txBody>
      </p:sp>
    </p:spTree>
    <p:extLst>
      <p:ext uri="{BB962C8B-B14F-4D97-AF65-F5344CB8AC3E}">
        <p14:creationId xmlns:p14="http://schemas.microsoft.com/office/powerpoint/2010/main" val="35347574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EB8CEAE-9ACF-4870-96B2-2FDD755B4008}" type="datetimeFigureOut">
              <a:rPr lang="en-IN" smtClean="0"/>
              <a:t>07-02-2025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414AC96-115D-4CF4-9B0B-0F2A89887B52}" type="slidenum">
              <a:rPr lang="en-IN" smtClean="0"/>
              <a:t>‹#›</a:t>
            </a:fld>
            <a:endParaRPr lang="en-IN"/>
          </a:p>
        </p:txBody>
      </p:sp>
    </p:spTree>
    <p:extLst>
      <p:ext uri="{BB962C8B-B14F-4D97-AF65-F5344CB8AC3E}">
        <p14:creationId xmlns:p14="http://schemas.microsoft.com/office/powerpoint/2010/main" val="33331504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EB8CEAE-9ACF-4870-96B2-2FDD755B4008}" type="datetimeFigureOut">
              <a:rPr lang="en-IN" smtClean="0"/>
              <a:t>07-02-2025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414AC96-115D-4CF4-9B0B-0F2A89887B52}" type="slidenum">
              <a:rPr lang="en-IN" smtClean="0"/>
              <a:t>‹#›</a:t>
            </a:fld>
            <a:endParaRPr lang="en-IN"/>
          </a:p>
        </p:txBody>
      </p:sp>
    </p:spTree>
    <p:extLst>
      <p:ext uri="{BB962C8B-B14F-4D97-AF65-F5344CB8AC3E}">
        <p14:creationId xmlns:p14="http://schemas.microsoft.com/office/powerpoint/2010/main" val="42769956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EB8CEAE-9ACF-4870-96B2-2FDD755B4008}" type="datetimeFigureOut">
              <a:rPr lang="en-IN" smtClean="0"/>
              <a:t>07-02-2025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414AC96-115D-4CF4-9B0B-0F2A89887B52}" type="slidenum">
              <a:rPr lang="en-IN" smtClean="0"/>
              <a:t>‹#›</a:t>
            </a:fld>
            <a:endParaRPr lang="en-IN"/>
          </a:p>
        </p:txBody>
      </p:sp>
    </p:spTree>
    <p:extLst>
      <p:ext uri="{BB962C8B-B14F-4D97-AF65-F5344CB8AC3E}">
        <p14:creationId xmlns:p14="http://schemas.microsoft.com/office/powerpoint/2010/main" val="31385957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EB8CEAE-9ACF-4870-96B2-2FDD755B4008}" type="datetimeFigureOut">
              <a:rPr lang="en-IN" smtClean="0"/>
              <a:t>07-02-2025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414AC96-115D-4CF4-9B0B-0F2A89887B52}" type="slidenum">
              <a:rPr lang="en-IN" smtClean="0"/>
              <a:t>‹#›</a:t>
            </a:fld>
            <a:endParaRPr lang="en-IN"/>
          </a:p>
        </p:txBody>
      </p:sp>
    </p:spTree>
    <p:extLst>
      <p:ext uri="{BB962C8B-B14F-4D97-AF65-F5344CB8AC3E}">
        <p14:creationId xmlns:p14="http://schemas.microsoft.com/office/powerpoint/2010/main" val="8895592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EB8CEAE-9ACF-4870-96B2-2FDD755B4008}" type="datetimeFigureOut">
              <a:rPr lang="en-IN" smtClean="0"/>
              <a:t>07-02-2025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414AC96-115D-4CF4-9B0B-0F2A89887B52}" type="slidenum">
              <a:rPr lang="en-IN" smtClean="0"/>
              <a:t>‹#›</a:t>
            </a:fld>
            <a:endParaRPr lang="en-IN"/>
          </a:p>
        </p:txBody>
      </p:sp>
    </p:spTree>
    <p:extLst>
      <p:ext uri="{BB962C8B-B14F-4D97-AF65-F5344CB8AC3E}">
        <p14:creationId xmlns:p14="http://schemas.microsoft.com/office/powerpoint/2010/main" val="3639658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EB8CEAE-9ACF-4870-96B2-2FDD755B4008}" type="datetimeFigureOut">
              <a:rPr lang="en-IN" smtClean="0"/>
              <a:t>07-02-2025</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3414AC96-115D-4CF4-9B0B-0F2A89887B52}" type="slidenum">
              <a:rPr lang="en-IN" smtClean="0"/>
              <a:t>‹#›</a:t>
            </a:fld>
            <a:endParaRPr lang="en-IN"/>
          </a:p>
        </p:txBody>
      </p:sp>
    </p:spTree>
    <p:extLst>
      <p:ext uri="{BB962C8B-B14F-4D97-AF65-F5344CB8AC3E}">
        <p14:creationId xmlns:p14="http://schemas.microsoft.com/office/powerpoint/2010/main" val="27813911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EB8CEAE-9ACF-4870-96B2-2FDD755B4008}" type="datetimeFigureOut">
              <a:rPr lang="en-IN" smtClean="0"/>
              <a:t>07-02-2025</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3414AC96-115D-4CF4-9B0B-0F2A89887B52}" type="slidenum">
              <a:rPr lang="en-IN" smtClean="0"/>
              <a:t>‹#›</a:t>
            </a:fld>
            <a:endParaRPr lang="en-IN"/>
          </a:p>
        </p:txBody>
      </p:sp>
    </p:spTree>
    <p:extLst>
      <p:ext uri="{BB962C8B-B14F-4D97-AF65-F5344CB8AC3E}">
        <p14:creationId xmlns:p14="http://schemas.microsoft.com/office/powerpoint/2010/main" val="13208176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EB8CEAE-9ACF-4870-96B2-2FDD755B4008}" type="datetimeFigureOut">
              <a:rPr lang="en-IN" smtClean="0"/>
              <a:t>07-02-2025</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3414AC96-115D-4CF4-9B0B-0F2A89887B52}" type="slidenum">
              <a:rPr lang="en-IN" smtClean="0"/>
              <a:t>‹#›</a:t>
            </a:fld>
            <a:endParaRPr lang="en-IN"/>
          </a:p>
        </p:txBody>
      </p:sp>
    </p:spTree>
    <p:extLst>
      <p:ext uri="{BB962C8B-B14F-4D97-AF65-F5344CB8AC3E}">
        <p14:creationId xmlns:p14="http://schemas.microsoft.com/office/powerpoint/2010/main" val="27067548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EB8CEAE-9ACF-4870-96B2-2FDD755B4008}" type="datetimeFigureOut">
              <a:rPr lang="en-IN" smtClean="0"/>
              <a:t>07-02-2025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414AC96-115D-4CF4-9B0B-0F2A89887B52}" type="slidenum">
              <a:rPr lang="en-IN" smtClean="0"/>
              <a:t>‹#›</a:t>
            </a:fld>
            <a:endParaRPr lang="en-IN"/>
          </a:p>
        </p:txBody>
      </p:sp>
    </p:spTree>
    <p:extLst>
      <p:ext uri="{BB962C8B-B14F-4D97-AF65-F5344CB8AC3E}">
        <p14:creationId xmlns:p14="http://schemas.microsoft.com/office/powerpoint/2010/main" val="24709414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EB8CEAE-9ACF-4870-96B2-2FDD755B4008}" type="datetimeFigureOut">
              <a:rPr lang="en-IN" smtClean="0"/>
              <a:t>07-02-2025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414AC96-115D-4CF4-9B0B-0F2A89887B52}" type="slidenum">
              <a:rPr lang="en-IN" smtClean="0"/>
              <a:t>‹#›</a:t>
            </a:fld>
            <a:endParaRPr lang="en-IN"/>
          </a:p>
        </p:txBody>
      </p:sp>
    </p:spTree>
    <p:extLst>
      <p:ext uri="{BB962C8B-B14F-4D97-AF65-F5344CB8AC3E}">
        <p14:creationId xmlns:p14="http://schemas.microsoft.com/office/powerpoint/2010/main" val="2688802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EB8CEAE-9ACF-4870-96B2-2FDD755B4008}" type="datetimeFigureOut">
              <a:rPr lang="en-IN" smtClean="0"/>
              <a:t>07-02-2025</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414AC96-115D-4CF4-9B0B-0F2A89887B52}" type="slidenum">
              <a:rPr lang="en-IN" smtClean="0"/>
              <a:t>‹#›</a:t>
            </a:fld>
            <a:endParaRPr lang="en-IN"/>
          </a:p>
        </p:txBody>
      </p:sp>
    </p:spTree>
    <p:extLst>
      <p:ext uri="{BB962C8B-B14F-4D97-AF65-F5344CB8AC3E}">
        <p14:creationId xmlns:p14="http://schemas.microsoft.com/office/powerpoint/2010/main" val="3778084283"/>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bin"/><Relationship Id="rId2" Type="http://schemas.openxmlformats.org/officeDocument/2006/relationships/image" Target="../media/image1.bin"/><Relationship Id="rId1" Type="http://schemas.openxmlformats.org/officeDocument/2006/relationships/slideLayout" Target="../slideLayouts/slideLayout7.xml"/><Relationship Id="rId5" Type="http://schemas.openxmlformats.org/officeDocument/2006/relationships/image" Target="../media/image4.bin"/><Relationship Id="rId4" Type="http://schemas.openxmlformats.org/officeDocument/2006/relationships/image" Target="../media/image3.bin"/></Relationships>
</file>

<file path=ppt/slides/_rels/slide10.xml.rels><?xml version="1.0" encoding="UTF-8" standalone="yes"?>
<Relationships xmlns="http://schemas.openxmlformats.org/package/2006/relationships"><Relationship Id="rId3" Type="http://schemas.openxmlformats.org/officeDocument/2006/relationships/image" Target="../media/image1.bin"/><Relationship Id="rId2" Type="http://schemas.openxmlformats.org/officeDocument/2006/relationships/image" Target="../media/image25.bin"/><Relationship Id="rId1" Type="http://schemas.openxmlformats.org/officeDocument/2006/relationships/slideLayout" Target="../slideLayouts/slideLayout7.xml"/><Relationship Id="rId5" Type="http://schemas.openxmlformats.org/officeDocument/2006/relationships/image" Target="../media/image27.png"/><Relationship Id="rId4" Type="http://schemas.openxmlformats.org/officeDocument/2006/relationships/image" Target="../media/image26.bin"/></Relationships>
</file>

<file path=ppt/slides/_rels/slide11.xml.rels><?xml version="1.0" encoding="UTF-8" standalone="yes"?>
<Relationships xmlns="http://schemas.openxmlformats.org/package/2006/relationships"><Relationship Id="rId3" Type="http://schemas.openxmlformats.org/officeDocument/2006/relationships/image" Target="../media/image1.bin"/><Relationship Id="rId2" Type="http://schemas.openxmlformats.org/officeDocument/2006/relationships/image" Target="../media/image25.bin"/><Relationship Id="rId1" Type="http://schemas.openxmlformats.org/officeDocument/2006/relationships/slideLayout" Target="../slideLayouts/slideLayout7.xml"/><Relationship Id="rId5" Type="http://schemas.openxmlformats.org/officeDocument/2006/relationships/image" Target="../media/image28.png"/><Relationship Id="rId4" Type="http://schemas.openxmlformats.org/officeDocument/2006/relationships/image" Target="../media/image26.bin"/></Relationships>
</file>

<file path=ppt/slides/_rels/slide12.xml.rels><?xml version="1.0" encoding="UTF-8" standalone="yes"?>
<Relationships xmlns="http://schemas.openxmlformats.org/package/2006/relationships"><Relationship Id="rId3" Type="http://schemas.openxmlformats.org/officeDocument/2006/relationships/image" Target="../media/image1.bin"/><Relationship Id="rId2" Type="http://schemas.openxmlformats.org/officeDocument/2006/relationships/image" Target="../media/image25.bin"/><Relationship Id="rId1" Type="http://schemas.openxmlformats.org/officeDocument/2006/relationships/slideLayout" Target="../slideLayouts/slideLayout7.xml"/><Relationship Id="rId5" Type="http://schemas.openxmlformats.org/officeDocument/2006/relationships/image" Target="../media/image29.png"/><Relationship Id="rId4" Type="http://schemas.openxmlformats.org/officeDocument/2006/relationships/image" Target="../media/image26.bin"/></Relationships>
</file>

<file path=ppt/slides/_rels/slide13.xml.rels><?xml version="1.0" encoding="UTF-8" standalone="yes"?>
<Relationships xmlns="http://schemas.openxmlformats.org/package/2006/relationships"><Relationship Id="rId3" Type="http://schemas.openxmlformats.org/officeDocument/2006/relationships/image" Target="../media/image30.bin"/><Relationship Id="rId2" Type="http://schemas.openxmlformats.org/officeDocument/2006/relationships/image" Target="../media/image1.bin"/><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31.bin"/><Relationship Id="rId4" Type="http://schemas.openxmlformats.org/officeDocument/2006/relationships/image" Target="../media/image26.bin"/></Relationships>
</file>

<file path=ppt/slides/_rels/slide14.xml.rels><?xml version="1.0" encoding="UTF-8" standalone="yes"?>
<Relationships xmlns="http://schemas.openxmlformats.org/package/2006/relationships"><Relationship Id="rId3" Type="http://schemas.openxmlformats.org/officeDocument/2006/relationships/image" Target="../media/image30.bin"/><Relationship Id="rId2" Type="http://schemas.openxmlformats.org/officeDocument/2006/relationships/image" Target="../media/image1.bin"/><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31.bin"/><Relationship Id="rId4" Type="http://schemas.openxmlformats.org/officeDocument/2006/relationships/image" Target="../media/image26.bin"/></Relationships>
</file>

<file path=ppt/slides/_rels/slide15.xml.rels><?xml version="1.0" encoding="UTF-8" standalone="yes"?>
<Relationships xmlns="http://schemas.openxmlformats.org/package/2006/relationships"><Relationship Id="rId8" Type="http://schemas.openxmlformats.org/officeDocument/2006/relationships/image" Target="../media/image17.bin"/><Relationship Id="rId3" Type="http://schemas.openxmlformats.org/officeDocument/2006/relationships/image" Target="../media/image5.bin"/><Relationship Id="rId7" Type="http://schemas.openxmlformats.org/officeDocument/2006/relationships/image" Target="../media/image16.bin"/><Relationship Id="rId2" Type="http://schemas.openxmlformats.org/officeDocument/2006/relationships/image" Target="../media/image1.bin"/><Relationship Id="rId1" Type="http://schemas.openxmlformats.org/officeDocument/2006/relationships/slideLayout" Target="../slideLayouts/slideLayout7.xml"/><Relationship Id="rId6" Type="http://schemas.openxmlformats.org/officeDocument/2006/relationships/image" Target="../media/image15.bin"/><Relationship Id="rId5" Type="http://schemas.openxmlformats.org/officeDocument/2006/relationships/image" Target="../media/image14.bin"/><Relationship Id="rId10" Type="http://schemas.openxmlformats.org/officeDocument/2006/relationships/image" Target="../media/image19.bin"/><Relationship Id="rId4" Type="http://schemas.openxmlformats.org/officeDocument/2006/relationships/image" Target="../media/image13.bin"/><Relationship Id="rId9" Type="http://schemas.openxmlformats.org/officeDocument/2006/relationships/image" Target="../media/image18.bin"/></Relationships>
</file>

<file path=ppt/slides/_rels/slide16.xml.rels><?xml version="1.0" encoding="UTF-8" standalone="yes"?>
<Relationships xmlns="http://schemas.openxmlformats.org/package/2006/relationships"><Relationship Id="rId3" Type="http://schemas.openxmlformats.org/officeDocument/2006/relationships/image" Target="../media/image5.bin"/><Relationship Id="rId2" Type="http://schemas.openxmlformats.org/officeDocument/2006/relationships/image" Target="../media/image1.bin"/><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8" Type="http://schemas.openxmlformats.org/officeDocument/2006/relationships/image" Target="../media/image17.bin"/><Relationship Id="rId3" Type="http://schemas.openxmlformats.org/officeDocument/2006/relationships/image" Target="../media/image5.bin"/><Relationship Id="rId7" Type="http://schemas.openxmlformats.org/officeDocument/2006/relationships/image" Target="../media/image16.bin"/><Relationship Id="rId2" Type="http://schemas.openxmlformats.org/officeDocument/2006/relationships/image" Target="../media/image1.bin"/><Relationship Id="rId1" Type="http://schemas.openxmlformats.org/officeDocument/2006/relationships/slideLayout" Target="../slideLayouts/slideLayout7.xml"/><Relationship Id="rId6" Type="http://schemas.openxmlformats.org/officeDocument/2006/relationships/image" Target="../media/image15.bin"/><Relationship Id="rId11" Type="http://schemas.openxmlformats.org/officeDocument/2006/relationships/image" Target="../media/image20.bin"/><Relationship Id="rId5" Type="http://schemas.openxmlformats.org/officeDocument/2006/relationships/image" Target="../media/image14.bin"/><Relationship Id="rId10" Type="http://schemas.openxmlformats.org/officeDocument/2006/relationships/image" Target="../media/image19.bin"/><Relationship Id="rId4" Type="http://schemas.openxmlformats.org/officeDocument/2006/relationships/image" Target="../media/image13.bin"/><Relationship Id="rId9" Type="http://schemas.openxmlformats.org/officeDocument/2006/relationships/image" Target="../media/image18.bin"/></Relationships>
</file>

<file path=ppt/slides/_rels/slide18.xml.rels><?xml version="1.0" encoding="UTF-8" standalone="yes"?>
<Relationships xmlns="http://schemas.openxmlformats.org/package/2006/relationships"><Relationship Id="rId184" Type="http://schemas.openxmlformats.org/officeDocument/2006/relationships/image" Target="../media/image74.bin"/><Relationship Id="rId3" Type="http://schemas.openxmlformats.org/officeDocument/2006/relationships/image" Target="../media/image5.bin"/><Relationship Id="rId188" Type="http://schemas.openxmlformats.org/officeDocument/2006/relationships/image" Target="../media/image36.bin"/><Relationship Id="rId191" Type="http://schemas.openxmlformats.org/officeDocument/2006/relationships/image" Target="../media/image37.bin"/><Relationship Id="rId196" Type="http://schemas.openxmlformats.org/officeDocument/2006/relationships/image" Target="../media/image82.bin"/><Relationship Id="rId2" Type="http://schemas.openxmlformats.org/officeDocument/2006/relationships/image" Target="../media/image1.bin"/><Relationship Id="rId187" Type="http://schemas.openxmlformats.org/officeDocument/2006/relationships/image" Target="../media/image76.bin"/><Relationship Id="rId1" Type="http://schemas.openxmlformats.org/officeDocument/2006/relationships/slideLayout" Target="../slideLayouts/slideLayout7.xml"/><Relationship Id="rId190" Type="http://schemas.openxmlformats.org/officeDocument/2006/relationships/image" Target="../media/image78.bin"/><Relationship Id="rId194" Type="http://schemas.openxmlformats.org/officeDocument/2006/relationships/image" Target="../media/image38.bin"/><Relationship Id="rId185" Type="http://schemas.openxmlformats.org/officeDocument/2006/relationships/image" Target="../media/image35.bin"/><Relationship Id="rId4" Type="http://schemas.openxmlformats.org/officeDocument/2006/relationships/image" Target="../media/image34.bin"/><Relationship Id="rId193" Type="http://schemas.openxmlformats.org/officeDocument/2006/relationships/image" Target="../media/image80.bin"/></Relationships>
</file>

<file path=ppt/slides/_rels/slide19.xml.rels><?xml version="1.0" encoding="UTF-8" standalone="yes"?>
<Relationships xmlns="http://schemas.openxmlformats.org/package/2006/relationships"><Relationship Id="rId3" Type="http://schemas.openxmlformats.org/officeDocument/2006/relationships/image" Target="../media/image5.bin"/><Relationship Id="rId2" Type="http://schemas.openxmlformats.org/officeDocument/2006/relationships/image" Target="../media/image1.bin"/><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5.bin"/><Relationship Id="rId2" Type="http://schemas.openxmlformats.org/officeDocument/2006/relationships/image" Target="../media/image1.bin"/><Relationship Id="rId1" Type="http://schemas.openxmlformats.org/officeDocument/2006/relationships/slideLayout" Target="../slideLayouts/slideLayout7.xml"/><Relationship Id="rId4" Type="http://schemas.openxmlformats.org/officeDocument/2006/relationships/image" Target="../media/image6.bin"/></Relationships>
</file>

<file path=ppt/slides/_rels/slide20.xml.rels><?xml version="1.0" encoding="UTF-8" standalone="yes"?>
<Relationships xmlns="http://schemas.openxmlformats.org/package/2006/relationships"><Relationship Id="rId3" Type="http://schemas.openxmlformats.org/officeDocument/2006/relationships/image" Target="../media/image5.bin"/><Relationship Id="rId2" Type="http://schemas.openxmlformats.org/officeDocument/2006/relationships/image" Target="../media/image1.bin"/><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11.bin"/><Relationship Id="rId3" Type="http://schemas.openxmlformats.org/officeDocument/2006/relationships/image" Target="../media/image5.bin"/><Relationship Id="rId7" Type="http://schemas.openxmlformats.org/officeDocument/2006/relationships/image" Target="../media/image10.bin"/><Relationship Id="rId2" Type="http://schemas.openxmlformats.org/officeDocument/2006/relationships/image" Target="../media/image1.bin"/><Relationship Id="rId1" Type="http://schemas.openxmlformats.org/officeDocument/2006/relationships/slideLayout" Target="../slideLayouts/slideLayout7.xml"/><Relationship Id="rId6" Type="http://schemas.openxmlformats.org/officeDocument/2006/relationships/image" Target="../media/image9.bin"/><Relationship Id="rId5" Type="http://schemas.openxmlformats.org/officeDocument/2006/relationships/image" Target="../media/image8.bin"/><Relationship Id="rId4" Type="http://schemas.openxmlformats.org/officeDocument/2006/relationships/image" Target="../media/image7.bin"/></Relationships>
</file>

<file path=ppt/slides/_rels/slide4.xml.rels><?xml version="1.0" encoding="UTF-8" standalone="yes"?>
<Relationships xmlns="http://schemas.openxmlformats.org/package/2006/relationships"><Relationship Id="rId3" Type="http://schemas.openxmlformats.org/officeDocument/2006/relationships/image" Target="../media/image5.bin"/><Relationship Id="rId2" Type="http://schemas.openxmlformats.org/officeDocument/2006/relationships/image" Target="../media/image1.bin"/><Relationship Id="rId1" Type="http://schemas.openxmlformats.org/officeDocument/2006/relationships/slideLayout" Target="../slideLayouts/slideLayout7.xml"/><Relationship Id="rId4" Type="http://schemas.openxmlformats.org/officeDocument/2006/relationships/image" Target="../media/image12.bin"/></Relationships>
</file>

<file path=ppt/slides/_rels/slide5.xml.rels><?xml version="1.0" encoding="UTF-8" standalone="yes"?>
<Relationships xmlns="http://schemas.openxmlformats.org/package/2006/relationships"><Relationship Id="rId8" Type="http://schemas.openxmlformats.org/officeDocument/2006/relationships/image" Target="../media/image17.bin"/><Relationship Id="rId3" Type="http://schemas.openxmlformats.org/officeDocument/2006/relationships/image" Target="../media/image5.bin"/><Relationship Id="rId7" Type="http://schemas.openxmlformats.org/officeDocument/2006/relationships/image" Target="../media/image16.bin"/><Relationship Id="rId2" Type="http://schemas.openxmlformats.org/officeDocument/2006/relationships/image" Target="../media/image1.bin"/><Relationship Id="rId1" Type="http://schemas.openxmlformats.org/officeDocument/2006/relationships/slideLayout" Target="../slideLayouts/slideLayout7.xml"/><Relationship Id="rId6" Type="http://schemas.openxmlformats.org/officeDocument/2006/relationships/image" Target="../media/image15.bin"/><Relationship Id="rId11" Type="http://schemas.openxmlformats.org/officeDocument/2006/relationships/image" Target="../media/image20.bin"/><Relationship Id="rId5" Type="http://schemas.openxmlformats.org/officeDocument/2006/relationships/image" Target="../media/image14.bin"/><Relationship Id="rId10" Type="http://schemas.openxmlformats.org/officeDocument/2006/relationships/image" Target="../media/image19.bin"/><Relationship Id="rId4" Type="http://schemas.openxmlformats.org/officeDocument/2006/relationships/image" Target="../media/image13.bin"/><Relationship Id="rId9" Type="http://schemas.openxmlformats.org/officeDocument/2006/relationships/image" Target="../media/image18.bin"/></Relationships>
</file>

<file path=ppt/slides/_rels/slide6.xml.rels><?xml version="1.0" encoding="UTF-8" standalone="yes"?>
<Relationships xmlns="http://schemas.openxmlformats.org/package/2006/relationships"><Relationship Id="rId3" Type="http://schemas.openxmlformats.org/officeDocument/2006/relationships/image" Target="../media/image5.bin"/><Relationship Id="rId2" Type="http://schemas.openxmlformats.org/officeDocument/2006/relationships/image" Target="../media/image1.bin"/><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5.bin"/><Relationship Id="rId2" Type="http://schemas.openxmlformats.org/officeDocument/2006/relationships/image" Target="../media/image1.bin"/><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3" Type="http://schemas.openxmlformats.org/officeDocument/2006/relationships/image" Target="../media/image5.bin"/><Relationship Id="rId2" Type="http://schemas.openxmlformats.org/officeDocument/2006/relationships/image" Target="../media/image1.bin"/><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3" Type="http://schemas.openxmlformats.org/officeDocument/2006/relationships/image" Target="../media/image5.bin"/><Relationship Id="rId2" Type="http://schemas.openxmlformats.org/officeDocument/2006/relationships/image" Target="../media/image1.bin"/><Relationship Id="rId1" Type="http://schemas.openxmlformats.org/officeDocument/2006/relationships/slideLayout" Target="../slideLayouts/slideLayout7.xml"/><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2"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2">
            <a:alphaModFix/>
          </a:blip>
          <a:stretch/>
        </p:blipFill>
        <p:spPr>
          <a:xfrm>
            <a:off x="0" y="0"/>
            <a:ext cx="18288000" cy="10287000"/>
          </a:xfrm>
          <a:prstGeom prst="rect">
            <a:avLst/>
          </a:prstGeom>
        </p:spPr>
      </p:pic>
      <p:pic>
        <p:nvPicPr>
          <p:cNvPr id="303" name="coverimage">
            <a:extLst>
              <a:ext uri="{FF2B5EF4-FFF2-40B4-BE49-F238E27FC236}">
                <a16:creationId xmlns:a16="http://schemas.microsoft.com/office/drawing/2014/main" id="{A8642F66-C0BB-4949-9A9C-024B120A5D52}"/>
              </a:ext>
            </a:extLst>
          </p:cNvPr>
          <p:cNvPicPr preferRelativeResize="0">
            <a:picLocks noChangeAspect="1"/>
          </p:cNvPicPr>
          <p:nvPr/>
        </p:nvPicPr>
        <p:blipFill rotWithShape="1">
          <a:blip r:embed="rId3">
            <a:alphaModFix/>
          </a:blip>
          <a:stretch/>
        </p:blipFill>
        <p:spPr>
          <a:xfrm>
            <a:off x="0" y="0"/>
            <a:ext cx="18288000" cy="10287000"/>
          </a:xfrm>
          <a:prstGeom prst="rect">
            <a:avLst/>
          </a:prstGeom>
        </p:spPr>
      </p:pic>
      <p:pic>
        <p:nvPicPr>
          <p:cNvPr id="305"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4">
            <a:alphaModFix/>
          </a:blip>
          <a:stretch/>
        </p:blipFill>
        <p:spPr>
          <a:xfrm>
            <a:off x="0" y="4206775"/>
            <a:ext cx="13706475" cy="6076950"/>
          </a:xfrm>
          <a:prstGeom prst="rect">
            <a:avLst/>
          </a:prstGeom>
        </p:spPr>
      </p:pic>
      <p:sp>
        <p:nvSpPr>
          <p:cNvPr id="307" name="Presenter Name-467">
            <a:extLst>
              <a:ext uri="{FF2B5EF4-FFF2-40B4-BE49-F238E27FC236}">
                <a16:creationId xmlns:a16="http://schemas.microsoft.com/office/drawing/2014/main" id="{111B4A49-B930-4A89-A1CD-6CA2B3D95AED}"/>
              </a:ext>
            </a:extLst>
          </p:cNvPr>
          <p:cNvSpPr txBox="1"/>
          <p:nvPr/>
        </p:nvSpPr>
        <p:spPr>
          <a:xfrm>
            <a:off x="762000" y="8687276"/>
            <a:ext cx="12215812" cy="438966"/>
          </a:xfrm>
          <a:prstGeom prst="rect">
            <a:avLst/>
          </a:prstGeom>
          <a:noFill/>
        </p:spPr>
        <p:txBody>
          <a:bodyPr vertOverflow="clip" horzOverflow="clip" wrap="square" lIns="0" tIns="0" rIns="0" bIns="0" rtlCol="0" anchor="t">
            <a:spAutoFit/>
          </a:bodyPr>
          <a:lstStyle/>
          <a:p>
            <a:pPr algn="l">
              <a:lnSpc>
                <a:spcPts val="3672"/>
              </a:lnSpc>
            </a:pPr>
            <a:r>
              <a:rPr lang="en-US" sz="2700" b="1" spc="-68" dirty="0">
                <a:solidFill>
                  <a:srgbClr val="181C24">
                    <a:alpha val="100000"/>
                  </a:srgbClr>
                </a:solidFill>
                <a:latin typeface="Quicksand" panose="00000700000000000000" pitchFamily="2" charset="0"/>
              </a:rPr>
              <a:t>Vinodh </a:t>
            </a:r>
            <a:r>
              <a:rPr lang="en-US" sz="2700" b="1" spc="-68" dirty="0" err="1">
                <a:solidFill>
                  <a:srgbClr val="181C24">
                    <a:alpha val="100000"/>
                  </a:srgbClr>
                </a:solidFill>
                <a:latin typeface="Quicksand" panose="00000700000000000000" pitchFamily="2" charset="0"/>
              </a:rPr>
              <a:t>kumar</a:t>
            </a:r>
            <a:r>
              <a:rPr lang="en-US" sz="2700" b="1" spc="-68" dirty="0">
                <a:solidFill>
                  <a:srgbClr val="181C24">
                    <a:alpha val="100000"/>
                  </a:srgbClr>
                </a:solidFill>
                <a:latin typeface="Quicksand" panose="00000700000000000000" pitchFamily="2" charset="0"/>
              </a:rPr>
              <a:t> G – AA.SC.P2MCA2301004 – 07-02-2025</a:t>
            </a:r>
          </a:p>
        </p:txBody>
      </p:sp>
      <p:sp>
        <p:nvSpPr>
          <p:cNvPr id="311" name="Awesome Presentation Title-0">
            <a:extLst>
              <a:ext uri="{FF2B5EF4-FFF2-40B4-BE49-F238E27FC236}">
                <a16:creationId xmlns:a16="http://schemas.microsoft.com/office/drawing/2014/main" id="{111B4A49-B930-4A89-A1CD-6CA2B3D95AED}"/>
              </a:ext>
            </a:extLst>
          </p:cNvPr>
          <p:cNvSpPr txBox="1"/>
          <p:nvPr/>
        </p:nvSpPr>
        <p:spPr>
          <a:xfrm>
            <a:off x="762000" y="4968812"/>
            <a:ext cx="12215812" cy="1935145"/>
          </a:xfrm>
          <a:prstGeom prst="rect">
            <a:avLst/>
          </a:prstGeom>
          <a:noFill/>
        </p:spPr>
        <p:txBody>
          <a:bodyPr vertOverflow="clip" horzOverflow="clip" wrap="square" lIns="0" tIns="0" rIns="0" bIns="0" rtlCol="0" anchor="t">
            <a:spAutoFit/>
          </a:bodyPr>
          <a:lstStyle/>
          <a:p>
            <a:pPr algn="l">
              <a:lnSpc>
                <a:spcPts val="7776"/>
              </a:lnSpc>
            </a:pPr>
            <a:r>
              <a:rPr lang="en-US" sz="6000" b="1" spc="-180" dirty="0">
                <a:solidFill>
                  <a:srgbClr val="181C24">
                    <a:alpha val="100000"/>
                  </a:srgbClr>
                </a:solidFill>
                <a:latin typeface="Quicksand" panose="00000700000000000000" pitchFamily="2" charset="0"/>
              </a:rPr>
              <a:t>Predicting the Impact of Social Media Usage on Mental Health</a:t>
            </a:r>
          </a:p>
        </p:txBody>
      </p:sp>
      <p:sp>
        <p:nvSpPr>
          <p:cNvPr id="313" name="A small sentence which explains all about this presentation-0">
            <a:extLst>
              <a:ext uri="{FF2B5EF4-FFF2-40B4-BE49-F238E27FC236}">
                <a16:creationId xmlns:a16="http://schemas.microsoft.com/office/drawing/2014/main" id="{111B4A49-B930-4A89-A1CD-6CA2B3D95AED}"/>
              </a:ext>
            </a:extLst>
          </p:cNvPr>
          <p:cNvSpPr txBox="1"/>
          <p:nvPr/>
        </p:nvSpPr>
        <p:spPr>
          <a:xfrm>
            <a:off x="762000" y="7135844"/>
            <a:ext cx="12215812" cy="800100"/>
          </a:xfrm>
          <a:prstGeom prst="rect">
            <a:avLst/>
          </a:prstGeom>
          <a:noFill/>
        </p:spPr>
        <p:txBody>
          <a:bodyPr vertOverflow="clip" horzOverflow="clip" wrap="square" lIns="0" tIns="0" rIns="0" bIns="0" rtlCol="0" anchor="t">
            <a:spAutoFit/>
          </a:bodyPr>
          <a:lstStyle/>
          <a:p>
            <a:pPr algn="l">
              <a:lnSpc>
                <a:spcPts val="3108"/>
              </a:lnSpc>
            </a:pPr>
            <a:r>
              <a:rPr lang="en-US" sz="2100" spc="-21" dirty="0">
                <a:solidFill>
                  <a:srgbClr val="6E7177">
                    <a:alpha val="100000"/>
                  </a:srgbClr>
                </a:solidFill>
                <a:latin typeface="IBM Plex Sans" panose="00000700000000000000" pitchFamily="2" charset="0"/>
              </a:rPr>
              <a:t>Exploring the empirical relationship between social media usage and its impact on mental well-being through data science.</a:t>
            </a:r>
          </a:p>
        </p:txBody>
      </p:sp>
      <p:pic>
        <p:nvPicPr>
          <p:cNvPr id="315"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5">
            <a:alphaModFix/>
          </a:blip>
          <a:stretch/>
        </p:blipFill>
        <p:spPr>
          <a:xfrm>
            <a:off x="4666953" y="7943553"/>
            <a:ext cx="9039225" cy="2343447"/>
          </a:xfrm>
          <a:prstGeom prst="rect">
            <a:avLst/>
          </a:prstGeom>
        </p:spPr>
      </p:pic>
    </p:spTree>
    <p:extLst>
      <p:ext uri="{BB962C8B-B14F-4D97-AF65-F5344CB8AC3E}">
        <p14:creationId xmlns:p14="http://schemas.microsoft.com/office/powerpoint/2010/main" val="36480479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8"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2">
            <a:alphaModFix amt="65000"/>
          </a:blip>
          <a:stretch/>
        </p:blipFill>
        <p:spPr>
          <a:xfrm>
            <a:off x="12192000" y="2362200"/>
            <a:ext cx="6096000" cy="7924800"/>
          </a:xfrm>
          <a:prstGeom prst="rect">
            <a:avLst/>
          </a:prstGeom>
        </p:spPr>
      </p:pic>
      <p:pic>
        <p:nvPicPr>
          <p:cNvPr id="440"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2">
            <a:alphaModFix amt="65000"/>
          </a:blip>
          <a:stretch/>
        </p:blipFill>
        <p:spPr>
          <a:xfrm>
            <a:off x="6096000" y="2362200"/>
            <a:ext cx="6096000" cy="7924800"/>
          </a:xfrm>
          <a:prstGeom prst="rect">
            <a:avLst/>
          </a:prstGeom>
        </p:spPr>
      </p:pic>
      <p:pic>
        <p:nvPicPr>
          <p:cNvPr id="432"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2">
            <a:alphaModFix amt="65000"/>
          </a:blip>
          <a:stretch/>
        </p:blipFill>
        <p:spPr>
          <a:xfrm>
            <a:off x="0" y="2362200"/>
            <a:ext cx="6096000" cy="7924800"/>
          </a:xfrm>
          <a:prstGeom prst="rect">
            <a:avLst/>
          </a:prstGeom>
        </p:spPr>
      </p:pic>
      <p:pic>
        <p:nvPicPr>
          <p:cNvPr id="428"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3">
            <a:alphaModFix/>
          </a:blip>
          <a:stretch/>
        </p:blipFill>
        <p:spPr>
          <a:xfrm>
            <a:off x="16669" y="-728662"/>
            <a:ext cx="18288000" cy="11015662"/>
          </a:xfrm>
          <a:prstGeom prst="rect">
            <a:avLst/>
          </a:prstGeom>
        </p:spPr>
      </p:pic>
      <p:pic>
        <p:nvPicPr>
          <p:cNvPr id="429"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4">
            <a:alphaModFix/>
          </a:blip>
          <a:stretch/>
        </p:blipFill>
        <p:spPr>
          <a:xfrm>
            <a:off x="11543109" y="0"/>
            <a:ext cx="6744891" cy="2847826"/>
          </a:xfrm>
          <a:prstGeom prst="rect">
            <a:avLst/>
          </a:prstGeom>
        </p:spPr>
      </p:pic>
      <p:sp>
        <p:nvSpPr>
          <p:cNvPr id="434" name="Primary Heading-0">
            <a:extLst>
              <a:ext uri="{FF2B5EF4-FFF2-40B4-BE49-F238E27FC236}">
                <a16:creationId xmlns:a16="http://schemas.microsoft.com/office/drawing/2014/main" id="{111B4A49-B930-4A89-A1CD-6CA2B3D95AED}"/>
              </a:ext>
            </a:extLst>
          </p:cNvPr>
          <p:cNvSpPr txBox="1"/>
          <p:nvPr/>
        </p:nvSpPr>
        <p:spPr>
          <a:xfrm>
            <a:off x="8136478" y="2534001"/>
            <a:ext cx="6725589" cy="343556"/>
          </a:xfrm>
          <a:prstGeom prst="rect">
            <a:avLst/>
          </a:prstGeom>
          <a:noFill/>
        </p:spPr>
        <p:txBody>
          <a:bodyPr vertOverflow="clip" horzOverflow="clip" wrap="square" lIns="0" tIns="0" rIns="0" bIns="0" rtlCol="0" anchor="t">
            <a:spAutoFit/>
          </a:bodyPr>
          <a:lstStyle/>
          <a:p>
            <a:pPr>
              <a:lnSpc>
                <a:spcPts val="2940"/>
              </a:lnSpc>
            </a:pPr>
            <a:r>
              <a:rPr lang="en-US" sz="2100" b="1" spc="-52" dirty="0">
                <a:latin typeface="Quicksand" panose="00000700000000000000" pitchFamily="2" charset="0"/>
              </a:rPr>
              <a:t>Random Forest Classifier Performance</a:t>
            </a:r>
          </a:p>
        </p:txBody>
      </p:sp>
      <p:sp>
        <p:nvSpPr>
          <p:cNvPr id="436" name="Description of a primary heading-0">
            <a:extLst>
              <a:ext uri="{FF2B5EF4-FFF2-40B4-BE49-F238E27FC236}">
                <a16:creationId xmlns:a16="http://schemas.microsoft.com/office/drawing/2014/main" id="{111B4A49-B930-4A89-A1CD-6CA2B3D95AED}"/>
              </a:ext>
            </a:extLst>
          </p:cNvPr>
          <p:cNvSpPr txBox="1"/>
          <p:nvPr/>
        </p:nvSpPr>
        <p:spPr>
          <a:xfrm>
            <a:off x="8136478" y="3205012"/>
            <a:ext cx="8759931" cy="1703287"/>
          </a:xfrm>
          <a:prstGeom prst="rect">
            <a:avLst/>
          </a:prstGeom>
          <a:noFill/>
        </p:spPr>
        <p:txBody>
          <a:bodyPr vertOverflow="clip" horzOverflow="clip" wrap="square" lIns="0" tIns="0" rIns="0" bIns="0" rtlCol="0" anchor="t">
            <a:spAutoFit/>
          </a:bodyPr>
          <a:lstStyle/>
          <a:p>
            <a:pPr>
              <a:lnSpc>
                <a:spcPts val="2736"/>
              </a:lnSpc>
            </a:pPr>
            <a:r>
              <a:rPr lang="en-US" sz="1800" spc="-18" dirty="0">
                <a:latin typeface="IBM Plex Sans" panose="00000700000000000000" pitchFamily="2" charset="0"/>
              </a:rPr>
              <a:t>The Random Forest Classifier achieved a high accuracy score in predicting social media addiction, demonstrating its effectiveness in distinguishing between addicted and non-addicted users. This model was evaluated using accuracy metrics, a detailed classification report, and a confusion matrix, all of which confirm its reliable performance.</a:t>
            </a:r>
          </a:p>
        </p:txBody>
      </p:sp>
      <p:sp>
        <p:nvSpPr>
          <p:cNvPr id="454" name="Click here to edit title-478">
            <a:extLst>
              <a:ext uri="{FF2B5EF4-FFF2-40B4-BE49-F238E27FC236}">
                <a16:creationId xmlns:a16="http://schemas.microsoft.com/office/drawing/2014/main" id="{111B4A49-B930-4A89-A1CD-6CA2B3D95AED}"/>
              </a:ext>
            </a:extLst>
          </p:cNvPr>
          <p:cNvSpPr txBox="1"/>
          <p:nvPr/>
        </p:nvSpPr>
        <p:spPr>
          <a:xfrm>
            <a:off x="762000" y="728662"/>
            <a:ext cx="15197138" cy="685800"/>
          </a:xfrm>
          <a:prstGeom prst="rect">
            <a:avLst/>
          </a:prstGeom>
          <a:noFill/>
        </p:spPr>
        <p:txBody>
          <a:bodyPr vertOverflow="clip" horzOverflow="clip" wrap="square" lIns="0" tIns="0" rIns="0" bIns="0" rtlCol="0" anchor="t">
            <a:spAutoFit/>
          </a:bodyPr>
          <a:lstStyle/>
          <a:p>
            <a:pPr algn="l">
              <a:lnSpc>
                <a:spcPts val="5292"/>
              </a:lnSpc>
            </a:pPr>
            <a:r>
              <a:rPr lang="en-US" sz="4200" b="1" spc="-105" dirty="0">
                <a:solidFill>
                  <a:srgbClr val="181C24">
                    <a:alpha val="100000"/>
                  </a:srgbClr>
                </a:solidFill>
                <a:latin typeface="Quicksand" panose="00000700000000000000" pitchFamily="2" charset="0"/>
              </a:rPr>
              <a:t>Model Performance</a:t>
            </a:r>
          </a:p>
        </p:txBody>
      </p:sp>
      <p:pic>
        <p:nvPicPr>
          <p:cNvPr id="4" name="Picture 3">
            <a:extLst>
              <a:ext uri="{FF2B5EF4-FFF2-40B4-BE49-F238E27FC236}">
                <a16:creationId xmlns:a16="http://schemas.microsoft.com/office/drawing/2014/main" id="{E42C3040-5B70-9093-4F5C-7A988D70ABF5}"/>
              </a:ext>
            </a:extLst>
          </p:cNvPr>
          <p:cNvPicPr>
            <a:picLocks noChangeAspect="1"/>
          </p:cNvPicPr>
          <p:nvPr/>
        </p:nvPicPr>
        <p:blipFill>
          <a:blip r:embed="rId5"/>
          <a:stretch>
            <a:fillRect/>
          </a:stretch>
        </p:blipFill>
        <p:spPr>
          <a:xfrm>
            <a:off x="762000" y="2362200"/>
            <a:ext cx="6725589" cy="5658640"/>
          </a:xfrm>
          <a:prstGeom prst="rect">
            <a:avLst/>
          </a:prstGeom>
        </p:spPr>
      </p:pic>
    </p:spTree>
    <p:extLst>
      <p:ext uri="{BB962C8B-B14F-4D97-AF65-F5344CB8AC3E}">
        <p14:creationId xmlns:p14="http://schemas.microsoft.com/office/powerpoint/2010/main" val="36480479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8"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2">
            <a:alphaModFix amt="65000"/>
          </a:blip>
          <a:stretch/>
        </p:blipFill>
        <p:spPr>
          <a:xfrm>
            <a:off x="12192000" y="2362200"/>
            <a:ext cx="6096000" cy="7924800"/>
          </a:xfrm>
          <a:prstGeom prst="rect">
            <a:avLst/>
          </a:prstGeom>
        </p:spPr>
      </p:pic>
      <p:pic>
        <p:nvPicPr>
          <p:cNvPr id="440"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2">
            <a:alphaModFix amt="65000"/>
          </a:blip>
          <a:stretch/>
        </p:blipFill>
        <p:spPr>
          <a:xfrm>
            <a:off x="6096000" y="2362200"/>
            <a:ext cx="6096000" cy="7924800"/>
          </a:xfrm>
          <a:prstGeom prst="rect">
            <a:avLst/>
          </a:prstGeom>
        </p:spPr>
      </p:pic>
      <p:pic>
        <p:nvPicPr>
          <p:cNvPr id="432"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2">
            <a:alphaModFix amt="65000"/>
          </a:blip>
          <a:stretch/>
        </p:blipFill>
        <p:spPr>
          <a:xfrm>
            <a:off x="0" y="2362200"/>
            <a:ext cx="6096000" cy="7924800"/>
          </a:xfrm>
          <a:prstGeom prst="rect">
            <a:avLst/>
          </a:prstGeom>
        </p:spPr>
      </p:pic>
      <p:pic>
        <p:nvPicPr>
          <p:cNvPr id="428"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3">
            <a:alphaModFix/>
          </a:blip>
          <a:stretch/>
        </p:blipFill>
        <p:spPr>
          <a:xfrm>
            <a:off x="16669" y="-728662"/>
            <a:ext cx="18288000" cy="11015662"/>
          </a:xfrm>
          <a:prstGeom prst="rect">
            <a:avLst/>
          </a:prstGeom>
        </p:spPr>
      </p:pic>
      <p:pic>
        <p:nvPicPr>
          <p:cNvPr id="429"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4">
            <a:alphaModFix/>
          </a:blip>
          <a:stretch/>
        </p:blipFill>
        <p:spPr>
          <a:xfrm>
            <a:off x="11543109" y="0"/>
            <a:ext cx="6744891" cy="2847826"/>
          </a:xfrm>
          <a:prstGeom prst="rect">
            <a:avLst/>
          </a:prstGeom>
        </p:spPr>
      </p:pic>
      <p:sp>
        <p:nvSpPr>
          <p:cNvPr id="442" name="Primary Heading-1">
            <a:extLst>
              <a:ext uri="{FF2B5EF4-FFF2-40B4-BE49-F238E27FC236}">
                <a16:creationId xmlns:a16="http://schemas.microsoft.com/office/drawing/2014/main" id="{111B4A49-B930-4A89-A1CD-6CA2B3D95AED}"/>
              </a:ext>
            </a:extLst>
          </p:cNvPr>
          <p:cNvSpPr txBox="1"/>
          <p:nvPr/>
        </p:nvSpPr>
        <p:spPr>
          <a:xfrm>
            <a:off x="9329644" y="2785586"/>
            <a:ext cx="4833938" cy="343556"/>
          </a:xfrm>
          <a:prstGeom prst="rect">
            <a:avLst/>
          </a:prstGeom>
          <a:noFill/>
        </p:spPr>
        <p:txBody>
          <a:bodyPr vertOverflow="clip" horzOverflow="clip" wrap="square" lIns="0" tIns="0" rIns="0" bIns="0" rtlCol="0" anchor="t">
            <a:spAutoFit/>
          </a:bodyPr>
          <a:lstStyle/>
          <a:p>
            <a:pPr>
              <a:lnSpc>
                <a:spcPts val="2940"/>
              </a:lnSpc>
            </a:pPr>
            <a:r>
              <a:rPr lang="en-US" sz="2100" b="1" spc="-52" dirty="0">
                <a:latin typeface="Quicksand" panose="00000700000000000000" pitchFamily="2" charset="0"/>
              </a:rPr>
              <a:t>Analysis of Feature Importance</a:t>
            </a:r>
          </a:p>
        </p:txBody>
      </p:sp>
      <p:sp>
        <p:nvSpPr>
          <p:cNvPr id="444" name="Description of a primary heading-1">
            <a:extLst>
              <a:ext uri="{FF2B5EF4-FFF2-40B4-BE49-F238E27FC236}">
                <a16:creationId xmlns:a16="http://schemas.microsoft.com/office/drawing/2014/main" id="{111B4A49-B930-4A89-A1CD-6CA2B3D95AED}"/>
              </a:ext>
            </a:extLst>
          </p:cNvPr>
          <p:cNvSpPr txBox="1"/>
          <p:nvPr/>
        </p:nvSpPr>
        <p:spPr>
          <a:xfrm>
            <a:off x="9329644" y="3572637"/>
            <a:ext cx="7732229" cy="2395784"/>
          </a:xfrm>
          <a:prstGeom prst="rect">
            <a:avLst/>
          </a:prstGeom>
          <a:noFill/>
        </p:spPr>
        <p:txBody>
          <a:bodyPr vertOverflow="clip" horzOverflow="clip" wrap="square" lIns="0" tIns="0" rIns="0" bIns="0" rtlCol="0" anchor="t">
            <a:spAutoFit/>
          </a:bodyPr>
          <a:lstStyle/>
          <a:p>
            <a:pPr>
              <a:lnSpc>
                <a:spcPts val="2736"/>
              </a:lnSpc>
            </a:pPr>
            <a:r>
              <a:rPr lang="en-US" sz="1800" spc="-18" dirty="0">
                <a:latin typeface="IBM Plex Sans" panose="00000700000000000000" pitchFamily="2" charset="0"/>
              </a:rPr>
              <a:t>The analysis revealed that the most influential features in predicting addiction levels were social media usage duration, frequency of distractions, and validation-seeking behavior. Understanding these features is crucial as they provide insights into user behavior patterns that correlate with increased addiction.</a:t>
            </a:r>
          </a:p>
          <a:p>
            <a:pPr algn="ctr">
              <a:lnSpc>
                <a:spcPts val="2736"/>
              </a:lnSpc>
            </a:pPr>
            <a:endParaRPr lang="en-US" spc="-18" dirty="0">
              <a:latin typeface="IBM Plex Sans" panose="00000700000000000000" pitchFamily="2" charset="0"/>
            </a:endParaRPr>
          </a:p>
          <a:p>
            <a:pPr algn="ctr">
              <a:lnSpc>
                <a:spcPts val="2736"/>
              </a:lnSpc>
            </a:pPr>
            <a:endParaRPr lang="en-US" sz="1800" spc="-18" dirty="0">
              <a:latin typeface="IBM Plex Sans" panose="00000700000000000000" pitchFamily="2" charset="0"/>
            </a:endParaRPr>
          </a:p>
        </p:txBody>
      </p:sp>
      <p:sp>
        <p:nvSpPr>
          <p:cNvPr id="454" name="Click here to edit title-478">
            <a:extLst>
              <a:ext uri="{FF2B5EF4-FFF2-40B4-BE49-F238E27FC236}">
                <a16:creationId xmlns:a16="http://schemas.microsoft.com/office/drawing/2014/main" id="{111B4A49-B930-4A89-A1CD-6CA2B3D95AED}"/>
              </a:ext>
            </a:extLst>
          </p:cNvPr>
          <p:cNvSpPr txBox="1"/>
          <p:nvPr/>
        </p:nvSpPr>
        <p:spPr>
          <a:xfrm>
            <a:off x="762000" y="728662"/>
            <a:ext cx="15197138" cy="685800"/>
          </a:xfrm>
          <a:prstGeom prst="rect">
            <a:avLst/>
          </a:prstGeom>
          <a:noFill/>
        </p:spPr>
        <p:txBody>
          <a:bodyPr vertOverflow="clip" horzOverflow="clip" wrap="square" lIns="0" tIns="0" rIns="0" bIns="0" rtlCol="0" anchor="t">
            <a:spAutoFit/>
          </a:bodyPr>
          <a:lstStyle/>
          <a:p>
            <a:pPr algn="l">
              <a:lnSpc>
                <a:spcPts val="5292"/>
              </a:lnSpc>
            </a:pPr>
            <a:r>
              <a:rPr lang="en-US" sz="4200" b="1" spc="-105" dirty="0">
                <a:solidFill>
                  <a:srgbClr val="181C24">
                    <a:alpha val="100000"/>
                  </a:srgbClr>
                </a:solidFill>
                <a:latin typeface="Quicksand" panose="00000700000000000000" pitchFamily="2" charset="0"/>
              </a:rPr>
              <a:t>Model Performance</a:t>
            </a:r>
          </a:p>
        </p:txBody>
      </p:sp>
      <p:pic>
        <p:nvPicPr>
          <p:cNvPr id="3" name="Picture 2">
            <a:extLst>
              <a:ext uri="{FF2B5EF4-FFF2-40B4-BE49-F238E27FC236}">
                <a16:creationId xmlns:a16="http://schemas.microsoft.com/office/drawing/2014/main" id="{9908C037-4DA0-DE4F-5DB2-3EE0AF9BDE18}"/>
              </a:ext>
            </a:extLst>
          </p:cNvPr>
          <p:cNvPicPr>
            <a:picLocks noChangeAspect="1"/>
          </p:cNvPicPr>
          <p:nvPr/>
        </p:nvPicPr>
        <p:blipFill>
          <a:blip r:embed="rId5"/>
          <a:stretch>
            <a:fillRect/>
          </a:stretch>
        </p:blipFill>
        <p:spPr>
          <a:xfrm>
            <a:off x="325150" y="2705781"/>
            <a:ext cx="8696013" cy="5648510"/>
          </a:xfrm>
          <a:prstGeom prst="rect">
            <a:avLst/>
          </a:prstGeom>
        </p:spPr>
      </p:pic>
    </p:spTree>
    <p:extLst>
      <p:ext uri="{BB962C8B-B14F-4D97-AF65-F5344CB8AC3E}">
        <p14:creationId xmlns:p14="http://schemas.microsoft.com/office/powerpoint/2010/main" val="15743518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8"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2">
            <a:alphaModFix amt="65000"/>
          </a:blip>
          <a:stretch/>
        </p:blipFill>
        <p:spPr>
          <a:xfrm>
            <a:off x="12192000" y="2362200"/>
            <a:ext cx="6096000" cy="7924800"/>
          </a:xfrm>
          <a:prstGeom prst="rect">
            <a:avLst/>
          </a:prstGeom>
        </p:spPr>
      </p:pic>
      <p:pic>
        <p:nvPicPr>
          <p:cNvPr id="440"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2">
            <a:alphaModFix amt="65000"/>
          </a:blip>
          <a:stretch/>
        </p:blipFill>
        <p:spPr>
          <a:xfrm>
            <a:off x="6096000" y="2362200"/>
            <a:ext cx="6096000" cy="7924800"/>
          </a:xfrm>
          <a:prstGeom prst="rect">
            <a:avLst/>
          </a:prstGeom>
        </p:spPr>
      </p:pic>
      <p:pic>
        <p:nvPicPr>
          <p:cNvPr id="432"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2">
            <a:alphaModFix amt="65000"/>
          </a:blip>
          <a:stretch/>
        </p:blipFill>
        <p:spPr>
          <a:xfrm>
            <a:off x="0" y="2362200"/>
            <a:ext cx="6096000" cy="7924800"/>
          </a:xfrm>
          <a:prstGeom prst="rect">
            <a:avLst/>
          </a:prstGeom>
        </p:spPr>
      </p:pic>
      <p:pic>
        <p:nvPicPr>
          <p:cNvPr id="428"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3">
            <a:alphaModFix/>
          </a:blip>
          <a:stretch/>
        </p:blipFill>
        <p:spPr>
          <a:xfrm>
            <a:off x="-378186" y="-728662"/>
            <a:ext cx="18818586" cy="11015662"/>
          </a:xfrm>
          <a:prstGeom prst="rect">
            <a:avLst/>
          </a:prstGeom>
        </p:spPr>
      </p:pic>
      <p:pic>
        <p:nvPicPr>
          <p:cNvPr id="429"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4">
            <a:alphaModFix/>
          </a:blip>
          <a:stretch/>
        </p:blipFill>
        <p:spPr>
          <a:xfrm>
            <a:off x="11543109" y="0"/>
            <a:ext cx="6744891" cy="2847826"/>
          </a:xfrm>
          <a:prstGeom prst="rect">
            <a:avLst/>
          </a:prstGeom>
        </p:spPr>
      </p:pic>
      <p:sp>
        <p:nvSpPr>
          <p:cNvPr id="450" name="Primary Heading-2">
            <a:extLst>
              <a:ext uri="{FF2B5EF4-FFF2-40B4-BE49-F238E27FC236}">
                <a16:creationId xmlns:a16="http://schemas.microsoft.com/office/drawing/2014/main" id="{111B4A49-B930-4A89-A1CD-6CA2B3D95AED}"/>
              </a:ext>
            </a:extLst>
          </p:cNvPr>
          <p:cNvSpPr txBox="1"/>
          <p:nvPr/>
        </p:nvSpPr>
        <p:spPr>
          <a:xfrm>
            <a:off x="9331036" y="2527709"/>
            <a:ext cx="7689759" cy="343556"/>
          </a:xfrm>
          <a:prstGeom prst="rect">
            <a:avLst/>
          </a:prstGeom>
          <a:noFill/>
        </p:spPr>
        <p:txBody>
          <a:bodyPr vertOverflow="clip" horzOverflow="clip" wrap="square" lIns="0" tIns="0" rIns="0" bIns="0" rtlCol="0" anchor="t">
            <a:spAutoFit/>
          </a:bodyPr>
          <a:lstStyle/>
          <a:p>
            <a:pPr>
              <a:lnSpc>
                <a:spcPts val="2940"/>
              </a:lnSpc>
            </a:pPr>
            <a:r>
              <a:rPr lang="en-US" sz="2100" b="1" spc="-52" dirty="0">
                <a:latin typeface="Quicksand" panose="00000700000000000000" pitchFamily="2" charset="0"/>
              </a:rPr>
              <a:t>ROC Curve Interpretation</a:t>
            </a:r>
          </a:p>
        </p:txBody>
      </p:sp>
      <p:sp>
        <p:nvSpPr>
          <p:cNvPr id="452" name="Description of a primary heading-2">
            <a:extLst>
              <a:ext uri="{FF2B5EF4-FFF2-40B4-BE49-F238E27FC236}">
                <a16:creationId xmlns:a16="http://schemas.microsoft.com/office/drawing/2014/main" id="{111B4A49-B930-4A89-A1CD-6CA2B3D95AED}"/>
              </a:ext>
            </a:extLst>
          </p:cNvPr>
          <p:cNvSpPr txBox="1"/>
          <p:nvPr/>
        </p:nvSpPr>
        <p:spPr>
          <a:xfrm>
            <a:off x="9331036" y="3241554"/>
            <a:ext cx="7960410" cy="1357038"/>
          </a:xfrm>
          <a:prstGeom prst="rect">
            <a:avLst/>
          </a:prstGeom>
          <a:noFill/>
        </p:spPr>
        <p:txBody>
          <a:bodyPr vertOverflow="clip" horzOverflow="clip" wrap="square" lIns="0" tIns="0" rIns="0" bIns="0" rtlCol="0" anchor="t">
            <a:spAutoFit/>
          </a:bodyPr>
          <a:lstStyle/>
          <a:p>
            <a:pPr>
              <a:lnSpc>
                <a:spcPts val="2736"/>
              </a:lnSpc>
            </a:pPr>
            <a:r>
              <a:rPr lang="en-US" sz="1800" spc="-18" dirty="0">
                <a:latin typeface="IBM Plex Sans" panose="00000700000000000000" pitchFamily="2" charset="0"/>
              </a:rPr>
              <a:t>The ROC curve offered a visual representation of the model's performance, with the area under the curve (AUC) serving as a key indicator of the model's ability to effectively differentiate between addicted and non-addicted users. A higher AUC value signifies better model discriminative ability.</a:t>
            </a:r>
          </a:p>
        </p:txBody>
      </p:sp>
      <p:sp>
        <p:nvSpPr>
          <p:cNvPr id="454" name="Click here to edit title-478">
            <a:extLst>
              <a:ext uri="{FF2B5EF4-FFF2-40B4-BE49-F238E27FC236}">
                <a16:creationId xmlns:a16="http://schemas.microsoft.com/office/drawing/2014/main" id="{111B4A49-B930-4A89-A1CD-6CA2B3D95AED}"/>
              </a:ext>
            </a:extLst>
          </p:cNvPr>
          <p:cNvSpPr txBox="1"/>
          <p:nvPr/>
        </p:nvSpPr>
        <p:spPr>
          <a:xfrm>
            <a:off x="762000" y="728662"/>
            <a:ext cx="15197138" cy="685800"/>
          </a:xfrm>
          <a:prstGeom prst="rect">
            <a:avLst/>
          </a:prstGeom>
          <a:noFill/>
        </p:spPr>
        <p:txBody>
          <a:bodyPr vertOverflow="clip" horzOverflow="clip" wrap="square" lIns="0" tIns="0" rIns="0" bIns="0" rtlCol="0" anchor="t">
            <a:spAutoFit/>
          </a:bodyPr>
          <a:lstStyle/>
          <a:p>
            <a:pPr algn="l">
              <a:lnSpc>
                <a:spcPts val="5292"/>
              </a:lnSpc>
            </a:pPr>
            <a:r>
              <a:rPr lang="en-US" sz="4200" b="1" spc="-105" dirty="0">
                <a:solidFill>
                  <a:srgbClr val="181C24">
                    <a:alpha val="100000"/>
                  </a:srgbClr>
                </a:solidFill>
                <a:latin typeface="Quicksand" panose="00000700000000000000" pitchFamily="2" charset="0"/>
              </a:rPr>
              <a:t>Model Performance</a:t>
            </a:r>
          </a:p>
        </p:txBody>
      </p:sp>
      <p:pic>
        <p:nvPicPr>
          <p:cNvPr id="3" name="Picture 2">
            <a:extLst>
              <a:ext uri="{FF2B5EF4-FFF2-40B4-BE49-F238E27FC236}">
                <a16:creationId xmlns:a16="http://schemas.microsoft.com/office/drawing/2014/main" id="{5CC3D271-B1A8-06F7-DE5A-404E5A0FDA1E}"/>
              </a:ext>
            </a:extLst>
          </p:cNvPr>
          <p:cNvPicPr>
            <a:picLocks noChangeAspect="1"/>
          </p:cNvPicPr>
          <p:nvPr/>
        </p:nvPicPr>
        <p:blipFill>
          <a:blip r:embed="rId5"/>
          <a:stretch>
            <a:fillRect/>
          </a:stretch>
        </p:blipFill>
        <p:spPr>
          <a:xfrm>
            <a:off x="762000" y="2352121"/>
            <a:ext cx="8382000" cy="5767811"/>
          </a:xfrm>
          <a:prstGeom prst="rect">
            <a:avLst/>
          </a:prstGeom>
        </p:spPr>
      </p:pic>
    </p:spTree>
    <p:extLst>
      <p:ext uri="{BB962C8B-B14F-4D97-AF65-F5344CB8AC3E}">
        <p14:creationId xmlns:p14="http://schemas.microsoft.com/office/powerpoint/2010/main" val="25685250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2">
            <a:alphaModFix/>
          </a:blip>
          <a:stretch/>
        </p:blipFill>
        <p:spPr>
          <a:xfrm>
            <a:off x="0" y="0"/>
            <a:ext cx="18288000" cy="10287000"/>
          </a:xfrm>
          <a:prstGeom prst="rect">
            <a:avLst/>
          </a:prstGeom>
        </p:spPr>
      </p:pic>
      <p:pic>
        <p:nvPicPr>
          <p:cNvPr id="533"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3">
            <a:alphaModFix/>
          </a:blip>
          <a:stretch/>
        </p:blipFill>
        <p:spPr>
          <a:xfrm>
            <a:off x="0" y="8010228"/>
            <a:ext cx="5580906" cy="2276772"/>
          </a:xfrm>
          <a:prstGeom prst="rect">
            <a:avLst/>
          </a:prstGeom>
        </p:spPr>
      </p:pic>
      <p:pic>
        <p:nvPicPr>
          <p:cNvPr id="534"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4">
            <a:alphaModFix/>
          </a:blip>
          <a:stretch/>
        </p:blipFill>
        <p:spPr>
          <a:xfrm>
            <a:off x="11543109" y="0"/>
            <a:ext cx="6744891" cy="2847826"/>
          </a:xfrm>
          <a:prstGeom prst="rect">
            <a:avLst/>
          </a:prstGeom>
        </p:spPr>
      </p:pic>
      <p:sp>
        <p:nvSpPr>
          <p:cNvPr id="535" name="Type a Headline-1">
            <a:extLst>
              <a:ext uri="{FF2B5EF4-FFF2-40B4-BE49-F238E27FC236}">
                <a16:creationId xmlns:a16="http://schemas.microsoft.com/office/drawing/2014/main" id="{111B4A49-B930-4A89-A1CD-6CA2B3D95AED}"/>
              </a:ext>
            </a:extLst>
          </p:cNvPr>
          <p:cNvSpPr txBox="1"/>
          <p:nvPr/>
        </p:nvSpPr>
        <p:spPr>
          <a:xfrm>
            <a:off x="2618508" y="1028625"/>
            <a:ext cx="12834938" cy="790575"/>
          </a:xfrm>
          <a:prstGeom prst="rect">
            <a:avLst/>
          </a:prstGeom>
          <a:noFill/>
        </p:spPr>
        <p:txBody>
          <a:bodyPr vertOverflow="clip" horzOverflow="clip" wrap="square" lIns="0" tIns="0" rIns="0" bIns="0" rtlCol="0" anchor="t">
            <a:spAutoFit/>
          </a:bodyPr>
          <a:lstStyle/>
          <a:p>
            <a:pPr algn="ctr">
              <a:lnSpc>
                <a:spcPts val="6156"/>
              </a:lnSpc>
            </a:pPr>
            <a:r>
              <a:rPr lang="en-US" sz="5400" b="1" spc="-135" dirty="0">
                <a:solidFill>
                  <a:srgbClr val="181C24">
                    <a:alpha val="100000"/>
                  </a:srgbClr>
                </a:solidFill>
                <a:latin typeface="Quicksand" panose="00000700000000000000" pitchFamily="2" charset="0"/>
              </a:rPr>
              <a:t>PCA Visualization</a:t>
            </a:r>
          </a:p>
        </p:txBody>
      </p:sp>
      <p:sp>
        <p:nvSpPr>
          <p:cNvPr id="537" name="A brief explanation about the headline-1">
            <a:extLst>
              <a:ext uri="{FF2B5EF4-FFF2-40B4-BE49-F238E27FC236}">
                <a16:creationId xmlns:a16="http://schemas.microsoft.com/office/drawing/2014/main" id="{111B4A49-B930-4A89-A1CD-6CA2B3D95AED}"/>
              </a:ext>
            </a:extLst>
          </p:cNvPr>
          <p:cNvSpPr txBox="1"/>
          <p:nvPr/>
        </p:nvSpPr>
        <p:spPr>
          <a:xfrm>
            <a:off x="2790453" y="2147325"/>
            <a:ext cx="12834938" cy="1981200"/>
          </a:xfrm>
          <a:prstGeom prst="rect">
            <a:avLst/>
          </a:prstGeom>
          <a:noFill/>
        </p:spPr>
        <p:txBody>
          <a:bodyPr vertOverflow="clip" horzOverflow="clip" wrap="square" lIns="0" tIns="0" rIns="0" bIns="0" rtlCol="0" anchor="t">
            <a:spAutoFit/>
          </a:bodyPr>
          <a:lstStyle/>
          <a:p>
            <a:pPr>
              <a:lnSpc>
                <a:spcPts val="3108"/>
              </a:lnSpc>
            </a:pPr>
            <a:r>
              <a:rPr lang="en-US" sz="2100" spc="-21" dirty="0">
                <a:solidFill>
                  <a:srgbClr val="6E7177">
                    <a:alpha val="100000"/>
                  </a:srgbClr>
                </a:solidFill>
                <a:latin typeface="IBM Plex Sans" panose="00000700000000000000" pitchFamily="2" charset="0"/>
              </a:rPr>
              <a:t>The Principal Component Analysis (PCA) visualization revealed distinct groupings of respondents, effectively showcasing variations in addiction levels among them. This dimensionality reduction technique simplifies complex data, allowing for better understanding and interpretation by visualizing it in a lower-dimensional space. This approach enhances the ability to identify trends and patterns that would be difficult to discern in higher-dimensional datasets. </a:t>
            </a:r>
          </a:p>
        </p:txBody>
      </p:sp>
      <p:pic>
        <p:nvPicPr>
          <p:cNvPr id="539"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5">
            <a:alphaModFix/>
          </a:blip>
          <a:stretch/>
        </p:blipFill>
        <p:spPr>
          <a:xfrm>
            <a:off x="9134475" y="8858250"/>
            <a:ext cx="19050" cy="1428750"/>
          </a:xfrm>
          <a:prstGeom prst="rect">
            <a:avLst/>
          </a:prstGeom>
        </p:spPr>
      </p:pic>
      <p:pic>
        <p:nvPicPr>
          <p:cNvPr id="3" name="Picture 2">
            <a:extLst>
              <a:ext uri="{FF2B5EF4-FFF2-40B4-BE49-F238E27FC236}">
                <a16:creationId xmlns:a16="http://schemas.microsoft.com/office/drawing/2014/main" id="{0AF8FBD5-D3EE-6240-ABDC-F18797EABAD8}"/>
              </a:ext>
            </a:extLst>
          </p:cNvPr>
          <p:cNvPicPr>
            <a:picLocks noChangeAspect="1"/>
          </p:cNvPicPr>
          <p:nvPr/>
        </p:nvPicPr>
        <p:blipFill>
          <a:blip r:embed="rId6"/>
          <a:stretch>
            <a:fillRect/>
          </a:stretch>
        </p:blipFill>
        <p:spPr>
          <a:xfrm>
            <a:off x="3886201" y="4364377"/>
            <a:ext cx="11567246" cy="5686771"/>
          </a:xfrm>
          <a:prstGeom prst="rect">
            <a:avLst/>
          </a:prstGeom>
        </p:spPr>
      </p:pic>
    </p:spTree>
    <p:extLst>
      <p:ext uri="{BB962C8B-B14F-4D97-AF65-F5344CB8AC3E}">
        <p14:creationId xmlns:p14="http://schemas.microsoft.com/office/powerpoint/2010/main" val="36480479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2"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2">
            <a:alphaModFix/>
          </a:blip>
          <a:stretch/>
        </p:blipFill>
        <p:spPr>
          <a:xfrm>
            <a:off x="0" y="0"/>
            <a:ext cx="18288000" cy="10287000"/>
          </a:xfrm>
          <a:prstGeom prst="rect">
            <a:avLst/>
          </a:prstGeom>
        </p:spPr>
      </p:pic>
      <p:pic>
        <p:nvPicPr>
          <p:cNvPr id="543"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3">
            <a:alphaModFix/>
          </a:blip>
          <a:stretch/>
        </p:blipFill>
        <p:spPr>
          <a:xfrm>
            <a:off x="0" y="8010228"/>
            <a:ext cx="5580906" cy="2276772"/>
          </a:xfrm>
          <a:prstGeom prst="rect">
            <a:avLst/>
          </a:prstGeom>
        </p:spPr>
      </p:pic>
      <p:pic>
        <p:nvPicPr>
          <p:cNvPr id="544"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4">
            <a:alphaModFix/>
          </a:blip>
          <a:stretch/>
        </p:blipFill>
        <p:spPr>
          <a:xfrm>
            <a:off x="11543109" y="0"/>
            <a:ext cx="6744891" cy="2847826"/>
          </a:xfrm>
          <a:prstGeom prst="rect">
            <a:avLst/>
          </a:prstGeom>
        </p:spPr>
      </p:pic>
      <p:sp>
        <p:nvSpPr>
          <p:cNvPr id="545" name="Type a Headline-2">
            <a:extLst>
              <a:ext uri="{FF2B5EF4-FFF2-40B4-BE49-F238E27FC236}">
                <a16:creationId xmlns:a16="http://schemas.microsoft.com/office/drawing/2014/main" id="{111B4A49-B930-4A89-A1CD-6CA2B3D95AED}"/>
              </a:ext>
            </a:extLst>
          </p:cNvPr>
          <p:cNvSpPr txBox="1"/>
          <p:nvPr/>
        </p:nvSpPr>
        <p:spPr>
          <a:xfrm>
            <a:off x="2306781" y="595238"/>
            <a:ext cx="12834938" cy="828675"/>
          </a:xfrm>
          <a:prstGeom prst="rect">
            <a:avLst/>
          </a:prstGeom>
          <a:noFill/>
        </p:spPr>
        <p:txBody>
          <a:bodyPr vertOverflow="clip" horzOverflow="clip" wrap="square" lIns="0" tIns="0" rIns="0" bIns="0" rtlCol="0" anchor="t">
            <a:spAutoFit/>
          </a:bodyPr>
          <a:lstStyle/>
          <a:p>
            <a:pPr algn="ctr">
              <a:lnSpc>
                <a:spcPts val="6156"/>
              </a:lnSpc>
            </a:pPr>
            <a:r>
              <a:rPr lang="en-US" sz="5400" b="1" spc="-135" dirty="0">
                <a:solidFill>
                  <a:srgbClr val="181C24">
                    <a:alpha val="100000"/>
                  </a:srgbClr>
                </a:solidFill>
                <a:latin typeface="Quicksand" panose="00000700000000000000" pitchFamily="2" charset="0"/>
              </a:rPr>
              <a:t>K-Means Clustering</a:t>
            </a:r>
          </a:p>
        </p:txBody>
      </p:sp>
      <p:sp>
        <p:nvSpPr>
          <p:cNvPr id="547" name="A brief explanation about the headline-2">
            <a:extLst>
              <a:ext uri="{FF2B5EF4-FFF2-40B4-BE49-F238E27FC236}">
                <a16:creationId xmlns:a16="http://schemas.microsoft.com/office/drawing/2014/main" id="{111B4A49-B930-4A89-A1CD-6CA2B3D95AED}"/>
              </a:ext>
            </a:extLst>
          </p:cNvPr>
          <p:cNvSpPr txBox="1"/>
          <p:nvPr/>
        </p:nvSpPr>
        <p:spPr>
          <a:xfrm>
            <a:off x="2790453" y="1857226"/>
            <a:ext cx="12834938" cy="1559145"/>
          </a:xfrm>
          <a:prstGeom prst="rect">
            <a:avLst/>
          </a:prstGeom>
          <a:noFill/>
        </p:spPr>
        <p:txBody>
          <a:bodyPr vertOverflow="clip" horzOverflow="clip" wrap="square" lIns="0" tIns="0" rIns="0" bIns="0" rtlCol="0" anchor="t">
            <a:spAutoFit/>
          </a:bodyPr>
          <a:lstStyle/>
          <a:p>
            <a:pPr>
              <a:lnSpc>
                <a:spcPts val="3108"/>
              </a:lnSpc>
            </a:pPr>
            <a:r>
              <a:rPr lang="en-US" sz="2100" spc="-21" dirty="0">
                <a:solidFill>
                  <a:srgbClr val="6E7177">
                    <a:alpha val="100000"/>
                  </a:srgbClr>
                </a:solidFill>
                <a:latin typeface="IBM Plex Sans" panose="00000700000000000000" pitchFamily="2" charset="0"/>
              </a:rPr>
              <a:t>K-Means clustering was utilized to effectively segment users into categories of high and low addiction risk. This technique identifies and groups respondents with similar addiction patterns, providing valuable insights into the behaviors and characteristics of different user segments. The results of this analysis can inform targeted interventions by highlighting potential groups that may benefit from specific support strategies. </a:t>
            </a:r>
          </a:p>
        </p:txBody>
      </p:sp>
      <p:pic>
        <p:nvPicPr>
          <p:cNvPr id="549"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5">
            <a:alphaModFix/>
          </a:blip>
          <a:stretch/>
        </p:blipFill>
        <p:spPr>
          <a:xfrm>
            <a:off x="9134475" y="0"/>
            <a:ext cx="19050" cy="1428750"/>
          </a:xfrm>
          <a:prstGeom prst="rect">
            <a:avLst/>
          </a:prstGeom>
        </p:spPr>
      </p:pic>
      <p:pic>
        <p:nvPicPr>
          <p:cNvPr id="3" name="Picture 2">
            <a:extLst>
              <a:ext uri="{FF2B5EF4-FFF2-40B4-BE49-F238E27FC236}">
                <a16:creationId xmlns:a16="http://schemas.microsoft.com/office/drawing/2014/main" id="{EA38DCCF-FB1C-32B4-136A-0EE05598640D}"/>
              </a:ext>
            </a:extLst>
          </p:cNvPr>
          <p:cNvPicPr>
            <a:picLocks noChangeAspect="1"/>
          </p:cNvPicPr>
          <p:nvPr/>
        </p:nvPicPr>
        <p:blipFill>
          <a:blip r:embed="rId6"/>
          <a:stretch>
            <a:fillRect/>
          </a:stretch>
        </p:blipFill>
        <p:spPr>
          <a:xfrm>
            <a:off x="3102180" y="4588513"/>
            <a:ext cx="12707094" cy="5182323"/>
          </a:xfrm>
          <a:prstGeom prst="rect">
            <a:avLst/>
          </a:prstGeom>
        </p:spPr>
      </p:pic>
    </p:spTree>
    <p:extLst>
      <p:ext uri="{BB962C8B-B14F-4D97-AF65-F5344CB8AC3E}">
        <p14:creationId xmlns:p14="http://schemas.microsoft.com/office/powerpoint/2010/main" val="36480479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2"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2">
            <a:alphaModFix/>
          </a:blip>
          <a:stretch/>
        </p:blipFill>
        <p:spPr>
          <a:xfrm>
            <a:off x="0" y="0"/>
            <a:ext cx="18288000" cy="10287000"/>
          </a:xfrm>
          <a:prstGeom prst="rect">
            <a:avLst/>
          </a:prstGeom>
        </p:spPr>
      </p:pic>
      <p:pic>
        <p:nvPicPr>
          <p:cNvPr id="553"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3">
            <a:alphaModFix/>
          </a:blip>
          <a:stretch/>
        </p:blipFill>
        <p:spPr>
          <a:xfrm>
            <a:off x="12951619" y="0"/>
            <a:ext cx="5336381" cy="2847826"/>
          </a:xfrm>
          <a:prstGeom prst="rect">
            <a:avLst/>
          </a:prstGeom>
        </p:spPr>
      </p:pic>
      <p:pic>
        <p:nvPicPr>
          <p:cNvPr id="554"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4">
            <a:alphaModFix/>
          </a:blip>
          <a:stretch/>
        </p:blipFill>
        <p:spPr>
          <a:xfrm>
            <a:off x="762000" y="2482024"/>
            <a:ext cx="419100" cy="457200"/>
          </a:xfrm>
          <a:prstGeom prst="rect">
            <a:avLst/>
          </a:prstGeom>
        </p:spPr>
      </p:pic>
      <p:sp>
        <p:nvSpPr>
          <p:cNvPr id="556" name="-0">
            <a:extLst>
              <a:ext uri="{FF2B5EF4-FFF2-40B4-BE49-F238E27FC236}">
                <a16:creationId xmlns:a16="http://schemas.microsoft.com/office/drawing/2014/main" id="{111B4A49-B930-4A89-A1CD-6CA2B3D95AED}"/>
              </a:ext>
            </a:extLst>
          </p:cNvPr>
          <p:cNvSpPr txBox="1"/>
          <p:nvPr/>
        </p:nvSpPr>
        <p:spPr>
          <a:xfrm>
            <a:off x="897541" y="2523839"/>
            <a:ext cx="185738" cy="390525"/>
          </a:xfrm>
          <a:prstGeom prst="rect">
            <a:avLst/>
          </a:prstGeom>
          <a:noFill/>
        </p:spPr>
        <p:txBody>
          <a:bodyPr vertOverflow="clip" horzOverflow="clip" wrap="square" lIns="0" tIns="0" rIns="0" bIns="0" rtlCol="0" anchor="t">
            <a:spAutoFit/>
          </a:bodyPr>
          <a:lstStyle/>
          <a:p>
            <a:pPr algn="ctr">
              <a:lnSpc>
                <a:spcPts val="2970"/>
              </a:lnSpc>
            </a:pPr>
            <a:r>
              <a:rPr lang="en-US" sz="1980" b="1" spc="-50" dirty="0">
                <a:solidFill>
                  <a:srgbClr val="FFFFFF">
                    <a:alpha val="100000"/>
                  </a:srgbClr>
                </a:solidFill>
                <a:latin typeface="Quicksand" panose="00000700000000000000" pitchFamily="2" charset="0"/>
              </a:rPr>
              <a:t>1.</a:t>
            </a:r>
          </a:p>
        </p:txBody>
      </p:sp>
      <p:sp>
        <p:nvSpPr>
          <p:cNvPr id="558" name="Primary Heading-0">
            <a:extLst>
              <a:ext uri="{FF2B5EF4-FFF2-40B4-BE49-F238E27FC236}">
                <a16:creationId xmlns:a16="http://schemas.microsoft.com/office/drawing/2014/main" id="{111B4A49-B930-4A89-A1CD-6CA2B3D95AED}"/>
              </a:ext>
            </a:extLst>
          </p:cNvPr>
          <p:cNvSpPr txBox="1"/>
          <p:nvPr/>
        </p:nvSpPr>
        <p:spPr>
          <a:xfrm>
            <a:off x="1363885" y="2482024"/>
            <a:ext cx="7548562" cy="381000"/>
          </a:xfrm>
          <a:prstGeom prst="rect">
            <a:avLst/>
          </a:prstGeom>
          <a:noFill/>
        </p:spPr>
        <p:txBody>
          <a:bodyPr vertOverflow="clip" horzOverflow="clip" wrap="square" lIns="0" tIns="0" rIns="0" bIns="0" rtlCol="0" anchor="t">
            <a:spAutoFit/>
          </a:bodyPr>
          <a:lstStyle/>
          <a:p>
            <a:pPr algn="l">
              <a:lnSpc>
                <a:spcPts val="2940"/>
              </a:lnSpc>
            </a:pPr>
            <a:r>
              <a:rPr lang="en-US" sz="2100" b="1" spc="-52" dirty="0">
                <a:solidFill>
                  <a:srgbClr val="181C24">
                    <a:alpha val="100000"/>
                  </a:srgbClr>
                </a:solidFill>
                <a:latin typeface="Quicksand" panose="00000700000000000000" pitchFamily="2" charset="0"/>
              </a:rPr>
              <a:t>Dash App Overview</a:t>
            </a:r>
          </a:p>
        </p:txBody>
      </p:sp>
      <p:sp>
        <p:nvSpPr>
          <p:cNvPr id="560" name="Description of a primary heading-0">
            <a:extLst>
              <a:ext uri="{FF2B5EF4-FFF2-40B4-BE49-F238E27FC236}">
                <a16:creationId xmlns:a16="http://schemas.microsoft.com/office/drawing/2014/main" id="{111B4A49-B930-4A89-A1CD-6CA2B3D95AED}"/>
              </a:ext>
            </a:extLst>
          </p:cNvPr>
          <p:cNvSpPr txBox="1"/>
          <p:nvPr/>
        </p:nvSpPr>
        <p:spPr>
          <a:xfrm>
            <a:off x="1363885" y="2931509"/>
            <a:ext cx="7548562" cy="1400175"/>
          </a:xfrm>
          <a:prstGeom prst="rect">
            <a:avLst/>
          </a:prstGeom>
          <a:noFill/>
        </p:spPr>
        <p:txBody>
          <a:bodyPr vertOverflow="clip" horzOverflow="clip" wrap="square" lIns="0" tIns="0" rIns="0" bIns="0" rtlCol="0" anchor="t">
            <a:spAutoFit/>
          </a:bodyPr>
          <a:lstStyle/>
          <a:p>
            <a:pPr algn="l">
              <a:lnSpc>
                <a:spcPts val="2736"/>
              </a:lnSpc>
            </a:pPr>
            <a:r>
              <a:rPr lang="en-US" sz="1800" spc="-18" dirty="0">
                <a:solidFill>
                  <a:srgbClr val="181C24">
                    <a:alpha val="100000"/>
                  </a:srgbClr>
                </a:solidFill>
                <a:latin typeface="IBM Plex Sans" panose="00000700000000000000" pitchFamily="2" charset="0"/>
              </a:rPr>
              <a:t>An interactive dashboard was created using the Dash framework to visualize the relationship between social media usage and mental health. This dashboard allows users to filter the data by gender and view various aspects of the analysis through interactive graphs.</a:t>
            </a:r>
          </a:p>
        </p:txBody>
      </p:sp>
      <p:pic>
        <p:nvPicPr>
          <p:cNvPr id="562"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5">
            <a:alphaModFix/>
          </a:blip>
          <a:stretch/>
        </p:blipFill>
        <p:spPr>
          <a:xfrm>
            <a:off x="762000" y="4511421"/>
            <a:ext cx="419100" cy="457200"/>
          </a:xfrm>
          <a:prstGeom prst="rect">
            <a:avLst/>
          </a:prstGeom>
        </p:spPr>
      </p:pic>
      <p:sp>
        <p:nvSpPr>
          <p:cNvPr id="564" name="-1">
            <a:extLst>
              <a:ext uri="{FF2B5EF4-FFF2-40B4-BE49-F238E27FC236}">
                <a16:creationId xmlns:a16="http://schemas.microsoft.com/office/drawing/2014/main" id="{111B4A49-B930-4A89-A1CD-6CA2B3D95AED}"/>
              </a:ext>
            </a:extLst>
          </p:cNvPr>
          <p:cNvSpPr txBox="1"/>
          <p:nvPr/>
        </p:nvSpPr>
        <p:spPr>
          <a:xfrm>
            <a:off x="874966" y="4553236"/>
            <a:ext cx="223838" cy="390525"/>
          </a:xfrm>
          <a:prstGeom prst="rect">
            <a:avLst/>
          </a:prstGeom>
          <a:noFill/>
        </p:spPr>
        <p:txBody>
          <a:bodyPr vertOverflow="clip" horzOverflow="clip" wrap="square" lIns="0" tIns="0" rIns="0" bIns="0" rtlCol="0" anchor="t">
            <a:spAutoFit/>
          </a:bodyPr>
          <a:lstStyle/>
          <a:p>
            <a:pPr algn="ctr">
              <a:lnSpc>
                <a:spcPts val="2970"/>
              </a:lnSpc>
            </a:pPr>
            <a:r>
              <a:rPr lang="en-US" sz="1980" b="1" spc="-50" dirty="0">
                <a:solidFill>
                  <a:srgbClr val="FFFFFF">
                    <a:alpha val="100000"/>
                  </a:srgbClr>
                </a:solidFill>
                <a:latin typeface="Quicksand" panose="00000700000000000000" pitchFamily="2" charset="0"/>
              </a:rPr>
              <a:t>2.</a:t>
            </a:r>
          </a:p>
        </p:txBody>
      </p:sp>
      <p:sp>
        <p:nvSpPr>
          <p:cNvPr id="566" name="Primary Heading-1">
            <a:extLst>
              <a:ext uri="{FF2B5EF4-FFF2-40B4-BE49-F238E27FC236}">
                <a16:creationId xmlns:a16="http://schemas.microsoft.com/office/drawing/2014/main" id="{111B4A49-B930-4A89-A1CD-6CA2B3D95AED}"/>
              </a:ext>
            </a:extLst>
          </p:cNvPr>
          <p:cNvSpPr txBox="1"/>
          <p:nvPr/>
        </p:nvSpPr>
        <p:spPr>
          <a:xfrm>
            <a:off x="1363885" y="4511421"/>
            <a:ext cx="7548562" cy="381000"/>
          </a:xfrm>
          <a:prstGeom prst="rect">
            <a:avLst/>
          </a:prstGeom>
          <a:noFill/>
        </p:spPr>
        <p:txBody>
          <a:bodyPr vertOverflow="clip" horzOverflow="clip" wrap="square" lIns="0" tIns="0" rIns="0" bIns="0" rtlCol="0" anchor="t">
            <a:spAutoFit/>
          </a:bodyPr>
          <a:lstStyle/>
          <a:p>
            <a:pPr algn="l">
              <a:lnSpc>
                <a:spcPts val="2940"/>
              </a:lnSpc>
            </a:pPr>
            <a:r>
              <a:rPr lang="en-US" sz="2100" b="1" spc="-52" dirty="0">
                <a:solidFill>
                  <a:srgbClr val="181C24">
                    <a:alpha val="100000"/>
                  </a:srgbClr>
                </a:solidFill>
                <a:latin typeface="Quicksand" panose="00000700000000000000" pitchFamily="2" charset="0"/>
              </a:rPr>
              <a:t>Dash App Initialization</a:t>
            </a:r>
          </a:p>
        </p:txBody>
      </p:sp>
      <p:sp>
        <p:nvSpPr>
          <p:cNvPr id="568" name="Description of a primary heading-1">
            <a:extLst>
              <a:ext uri="{FF2B5EF4-FFF2-40B4-BE49-F238E27FC236}">
                <a16:creationId xmlns:a16="http://schemas.microsoft.com/office/drawing/2014/main" id="{111B4A49-B930-4A89-A1CD-6CA2B3D95AED}"/>
              </a:ext>
            </a:extLst>
          </p:cNvPr>
          <p:cNvSpPr txBox="1"/>
          <p:nvPr/>
        </p:nvSpPr>
        <p:spPr>
          <a:xfrm>
            <a:off x="1363885" y="4960906"/>
            <a:ext cx="7548562" cy="1047750"/>
          </a:xfrm>
          <a:prstGeom prst="rect">
            <a:avLst/>
          </a:prstGeom>
          <a:noFill/>
        </p:spPr>
        <p:txBody>
          <a:bodyPr vertOverflow="clip" horzOverflow="clip" wrap="square" lIns="0" tIns="0" rIns="0" bIns="0" rtlCol="0" anchor="t">
            <a:spAutoFit/>
          </a:bodyPr>
          <a:lstStyle/>
          <a:p>
            <a:pPr algn="l">
              <a:lnSpc>
                <a:spcPts val="2736"/>
              </a:lnSpc>
            </a:pPr>
            <a:r>
              <a:rPr lang="en-US" sz="1800" spc="-18" dirty="0">
                <a:solidFill>
                  <a:srgbClr val="181C24">
                    <a:alpha val="100000"/>
                  </a:srgbClr>
                </a:solidFill>
                <a:latin typeface="IBM Plex Sans" panose="00000700000000000000" pitchFamily="2" charset="0"/>
              </a:rPr>
              <a:t>The Dash app is initialized with app = dash.Dash(</a:t>
            </a:r>
            <a:r>
              <a:rPr lang="en-US" sz="1800" spc="-18" baseline="-25000" dirty="0">
                <a:solidFill>
                  <a:srgbClr val="181C24"/>
                </a:solidFill>
                <a:latin typeface="IBM Plex Sans" panose="00000700000000000000" pitchFamily="2" charset="0"/>
              </a:rPr>
              <a:t>name</a:t>
            </a:r>
            <a:r>
              <a:rPr lang="en-US" sz="1800" spc="-18" dirty="0">
                <a:solidFill>
                  <a:srgbClr val="181C24"/>
                </a:solidFill>
                <a:latin typeface="IBM Plex Sans" panose="00000700000000000000" pitchFamily="2" charset="0"/>
              </a:rPr>
              <a:t>), creating an instance of the application. This sets the foundation for the interactive functionalities of the dashboard.</a:t>
            </a:r>
          </a:p>
        </p:txBody>
      </p:sp>
      <p:pic>
        <p:nvPicPr>
          <p:cNvPr id="570"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6">
            <a:alphaModFix/>
          </a:blip>
          <a:stretch/>
        </p:blipFill>
        <p:spPr>
          <a:xfrm>
            <a:off x="762000" y="6193441"/>
            <a:ext cx="419100" cy="457200"/>
          </a:xfrm>
          <a:prstGeom prst="rect">
            <a:avLst/>
          </a:prstGeom>
        </p:spPr>
      </p:pic>
      <p:sp>
        <p:nvSpPr>
          <p:cNvPr id="572" name="-2">
            <a:extLst>
              <a:ext uri="{FF2B5EF4-FFF2-40B4-BE49-F238E27FC236}">
                <a16:creationId xmlns:a16="http://schemas.microsoft.com/office/drawing/2014/main" id="{111B4A49-B930-4A89-A1CD-6CA2B3D95AED}"/>
              </a:ext>
            </a:extLst>
          </p:cNvPr>
          <p:cNvSpPr txBox="1"/>
          <p:nvPr/>
        </p:nvSpPr>
        <p:spPr>
          <a:xfrm>
            <a:off x="878967" y="6235256"/>
            <a:ext cx="214312" cy="390525"/>
          </a:xfrm>
          <a:prstGeom prst="rect">
            <a:avLst/>
          </a:prstGeom>
          <a:noFill/>
        </p:spPr>
        <p:txBody>
          <a:bodyPr vertOverflow="clip" horzOverflow="clip" wrap="square" lIns="0" tIns="0" rIns="0" bIns="0" rtlCol="0" anchor="t">
            <a:spAutoFit/>
          </a:bodyPr>
          <a:lstStyle/>
          <a:p>
            <a:pPr algn="ctr">
              <a:lnSpc>
                <a:spcPts val="2970"/>
              </a:lnSpc>
            </a:pPr>
            <a:r>
              <a:rPr lang="en-US" sz="1980" b="1" spc="-50" dirty="0">
                <a:solidFill>
                  <a:srgbClr val="FFFFFF">
                    <a:alpha val="100000"/>
                  </a:srgbClr>
                </a:solidFill>
                <a:latin typeface="Quicksand" panose="00000700000000000000" pitchFamily="2" charset="0"/>
              </a:rPr>
              <a:t>3.</a:t>
            </a:r>
          </a:p>
        </p:txBody>
      </p:sp>
      <p:sp>
        <p:nvSpPr>
          <p:cNvPr id="574" name="Primary Heading-2">
            <a:extLst>
              <a:ext uri="{FF2B5EF4-FFF2-40B4-BE49-F238E27FC236}">
                <a16:creationId xmlns:a16="http://schemas.microsoft.com/office/drawing/2014/main" id="{111B4A49-B930-4A89-A1CD-6CA2B3D95AED}"/>
              </a:ext>
            </a:extLst>
          </p:cNvPr>
          <p:cNvSpPr txBox="1"/>
          <p:nvPr/>
        </p:nvSpPr>
        <p:spPr>
          <a:xfrm>
            <a:off x="1363885" y="6193441"/>
            <a:ext cx="7548562" cy="381000"/>
          </a:xfrm>
          <a:prstGeom prst="rect">
            <a:avLst/>
          </a:prstGeom>
          <a:noFill/>
        </p:spPr>
        <p:txBody>
          <a:bodyPr vertOverflow="clip" horzOverflow="clip" wrap="square" lIns="0" tIns="0" rIns="0" bIns="0" rtlCol="0" anchor="t">
            <a:spAutoFit/>
          </a:bodyPr>
          <a:lstStyle/>
          <a:p>
            <a:pPr algn="l">
              <a:lnSpc>
                <a:spcPts val="2940"/>
              </a:lnSpc>
            </a:pPr>
            <a:r>
              <a:rPr lang="en-US" sz="2100" b="1" spc="-52" dirty="0">
                <a:solidFill>
                  <a:srgbClr val="181C24">
                    <a:alpha val="100000"/>
                  </a:srgbClr>
                </a:solidFill>
                <a:latin typeface="Quicksand" panose="00000700000000000000" pitchFamily="2" charset="0"/>
              </a:rPr>
              <a:t>Layout Design</a:t>
            </a:r>
          </a:p>
        </p:txBody>
      </p:sp>
      <p:sp>
        <p:nvSpPr>
          <p:cNvPr id="576" name="Description of a primary heading-2">
            <a:extLst>
              <a:ext uri="{FF2B5EF4-FFF2-40B4-BE49-F238E27FC236}">
                <a16:creationId xmlns:a16="http://schemas.microsoft.com/office/drawing/2014/main" id="{111B4A49-B930-4A89-A1CD-6CA2B3D95AED}"/>
              </a:ext>
            </a:extLst>
          </p:cNvPr>
          <p:cNvSpPr txBox="1"/>
          <p:nvPr/>
        </p:nvSpPr>
        <p:spPr>
          <a:xfrm>
            <a:off x="1363885" y="6642926"/>
            <a:ext cx="7548562" cy="1047750"/>
          </a:xfrm>
          <a:prstGeom prst="rect">
            <a:avLst/>
          </a:prstGeom>
          <a:noFill/>
        </p:spPr>
        <p:txBody>
          <a:bodyPr vertOverflow="clip" horzOverflow="clip" wrap="square" lIns="0" tIns="0" rIns="0" bIns="0" rtlCol="0" anchor="t">
            <a:spAutoFit/>
          </a:bodyPr>
          <a:lstStyle/>
          <a:p>
            <a:pPr algn="l">
              <a:lnSpc>
                <a:spcPts val="2736"/>
              </a:lnSpc>
            </a:pPr>
            <a:r>
              <a:rPr lang="en-US" sz="1800" spc="-18" dirty="0">
                <a:solidFill>
                  <a:srgbClr val="181C24">
                    <a:alpha val="100000"/>
                  </a:srgbClr>
                </a:solidFill>
                <a:latin typeface="IBM Plex Sans" panose="00000700000000000000" pitchFamily="2" charset="0"/>
              </a:rPr>
              <a:t>The layout of the Dash app is defined using HTML and Dash components including html.Div for organizing the layout, a centered header for the dashboard, and a dropdown menu for selecting gender filters.</a:t>
            </a:r>
          </a:p>
        </p:txBody>
      </p:sp>
      <p:pic>
        <p:nvPicPr>
          <p:cNvPr id="578"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7">
            <a:alphaModFix/>
          </a:blip>
          <a:stretch/>
        </p:blipFill>
        <p:spPr>
          <a:xfrm>
            <a:off x="762000" y="7875556"/>
            <a:ext cx="419100" cy="457200"/>
          </a:xfrm>
          <a:prstGeom prst="rect">
            <a:avLst/>
          </a:prstGeom>
        </p:spPr>
      </p:pic>
      <p:sp>
        <p:nvSpPr>
          <p:cNvPr id="580" name="-3">
            <a:extLst>
              <a:ext uri="{FF2B5EF4-FFF2-40B4-BE49-F238E27FC236}">
                <a16:creationId xmlns:a16="http://schemas.microsoft.com/office/drawing/2014/main" id="{111B4A49-B930-4A89-A1CD-6CA2B3D95AED}"/>
              </a:ext>
            </a:extLst>
          </p:cNvPr>
          <p:cNvSpPr txBox="1"/>
          <p:nvPr/>
        </p:nvSpPr>
        <p:spPr>
          <a:xfrm>
            <a:off x="872585" y="7917370"/>
            <a:ext cx="233362" cy="390525"/>
          </a:xfrm>
          <a:prstGeom prst="rect">
            <a:avLst/>
          </a:prstGeom>
          <a:noFill/>
        </p:spPr>
        <p:txBody>
          <a:bodyPr vertOverflow="clip" horzOverflow="clip" wrap="square" lIns="0" tIns="0" rIns="0" bIns="0" rtlCol="0" anchor="t">
            <a:spAutoFit/>
          </a:bodyPr>
          <a:lstStyle/>
          <a:p>
            <a:pPr algn="ctr">
              <a:lnSpc>
                <a:spcPts val="2970"/>
              </a:lnSpc>
            </a:pPr>
            <a:r>
              <a:rPr lang="en-US" sz="1980" b="1" spc="-50" dirty="0">
                <a:solidFill>
                  <a:srgbClr val="FFFFFF">
                    <a:alpha val="100000"/>
                  </a:srgbClr>
                </a:solidFill>
                <a:latin typeface="Quicksand" panose="00000700000000000000" pitchFamily="2" charset="0"/>
              </a:rPr>
              <a:t>4.</a:t>
            </a:r>
          </a:p>
        </p:txBody>
      </p:sp>
      <p:sp>
        <p:nvSpPr>
          <p:cNvPr id="582" name="Primary Heading-3">
            <a:extLst>
              <a:ext uri="{FF2B5EF4-FFF2-40B4-BE49-F238E27FC236}">
                <a16:creationId xmlns:a16="http://schemas.microsoft.com/office/drawing/2014/main" id="{111B4A49-B930-4A89-A1CD-6CA2B3D95AED}"/>
              </a:ext>
            </a:extLst>
          </p:cNvPr>
          <p:cNvSpPr txBox="1"/>
          <p:nvPr/>
        </p:nvSpPr>
        <p:spPr>
          <a:xfrm>
            <a:off x="1363885" y="7875556"/>
            <a:ext cx="7548562" cy="381000"/>
          </a:xfrm>
          <a:prstGeom prst="rect">
            <a:avLst/>
          </a:prstGeom>
          <a:noFill/>
        </p:spPr>
        <p:txBody>
          <a:bodyPr vertOverflow="clip" horzOverflow="clip" wrap="square" lIns="0" tIns="0" rIns="0" bIns="0" rtlCol="0" anchor="t">
            <a:spAutoFit/>
          </a:bodyPr>
          <a:lstStyle/>
          <a:p>
            <a:pPr algn="l">
              <a:lnSpc>
                <a:spcPts val="2940"/>
              </a:lnSpc>
            </a:pPr>
            <a:r>
              <a:rPr lang="en-US" sz="2100" b="1" spc="-52" dirty="0">
                <a:solidFill>
                  <a:srgbClr val="181C24">
                    <a:alpha val="100000"/>
                  </a:srgbClr>
                </a:solidFill>
                <a:latin typeface="Quicksand" panose="00000700000000000000" pitchFamily="2" charset="0"/>
              </a:rPr>
              <a:t>User Interactivity</a:t>
            </a:r>
          </a:p>
        </p:txBody>
      </p:sp>
      <p:sp>
        <p:nvSpPr>
          <p:cNvPr id="584" name="Description of a primary heading-3">
            <a:extLst>
              <a:ext uri="{FF2B5EF4-FFF2-40B4-BE49-F238E27FC236}">
                <a16:creationId xmlns:a16="http://schemas.microsoft.com/office/drawing/2014/main" id="{111B4A49-B930-4A89-A1CD-6CA2B3D95AED}"/>
              </a:ext>
            </a:extLst>
          </p:cNvPr>
          <p:cNvSpPr txBox="1"/>
          <p:nvPr/>
        </p:nvSpPr>
        <p:spPr>
          <a:xfrm>
            <a:off x="1363885" y="8325040"/>
            <a:ext cx="7548562" cy="1047750"/>
          </a:xfrm>
          <a:prstGeom prst="rect">
            <a:avLst/>
          </a:prstGeom>
          <a:noFill/>
        </p:spPr>
        <p:txBody>
          <a:bodyPr vertOverflow="clip" horzOverflow="clip" wrap="square" lIns="0" tIns="0" rIns="0" bIns="0" rtlCol="0" anchor="t">
            <a:spAutoFit/>
          </a:bodyPr>
          <a:lstStyle/>
          <a:p>
            <a:pPr algn="l">
              <a:lnSpc>
                <a:spcPts val="2736"/>
              </a:lnSpc>
            </a:pPr>
            <a:r>
              <a:rPr lang="en-US" sz="1800" spc="-18" dirty="0">
                <a:solidFill>
                  <a:srgbClr val="181C24">
                    <a:alpha val="100000"/>
                  </a:srgbClr>
                </a:solidFill>
                <a:latin typeface="IBM Plex Sans" panose="00000700000000000000" pitchFamily="2" charset="0"/>
              </a:rPr>
              <a:t>Users can select a gender filter using a dropdown menu with options like 'All', 'Male', and 'Female', allowing for tailored visual analysis based on user selection.</a:t>
            </a:r>
          </a:p>
        </p:txBody>
      </p:sp>
      <p:pic>
        <p:nvPicPr>
          <p:cNvPr id="586"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8">
            <a:alphaModFix/>
          </a:blip>
          <a:stretch/>
        </p:blipFill>
        <p:spPr>
          <a:xfrm>
            <a:off x="9410700" y="2482024"/>
            <a:ext cx="419100" cy="457200"/>
          </a:xfrm>
          <a:prstGeom prst="rect">
            <a:avLst/>
          </a:prstGeom>
        </p:spPr>
      </p:pic>
      <p:sp>
        <p:nvSpPr>
          <p:cNvPr id="588" name="-4">
            <a:extLst>
              <a:ext uri="{FF2B5EF4-FFF2-40B4-BE49-F238E27FC236}">
                <a16:creationId xmlns:a16="http://schemas.microsoft.com/office/drawing/2014/main" id="{111B4A49-B930-4A89-A1CD-6CA2B3D95AED}"/>
              </a:ext>
            </a:extLst>
          </p:cNvPr>
          <p:cNvSpPr txBox="1"/>
          <p:nvPr/>
        </p:nvSpPr>
        <p:spPr>
          <a:xfrm>
            <a:off x="9527858" y="2523839"/>
            <a:ext cx="214312" cy="390525"/>
          </a:xfrm>
          <a:prstGeom prst="rect">
            <a:avLst/>
          </a:prstGeom>
          <a:noFill/>
        </p:spPr>
        <p:txBody>
          <a:bodyPr vertOverflow="clip" horzOverflow="clip" wrap="square" lIns="0" tIns="0" rIns="0" bIns="0" rtlCol="0" anchor="t">
            <a:spAutoFit/>
          </a:bodyPr>
          <a:lstStyle/>
          <a:p>
            <a:pPr algn="ctr">
              <a:lnSpc>
                <a:spcPts val="2970"/>
              </a:lnSpc>
            </a:pPr>
            <a:r>
              <a:rPr lang="en-US" sz="1980" b="1" spc="-50" dirty="0">
                <a:solidFill>
                  <a:srgbClr val="FFFFFF">
                    <a:alpha val="100000"/>
                  </a:srgbClr>
                </a:solidFill>
                <a:latin typeface="Quicksand" panose="00000700000000000000" pitchFamily="2" charset="0"/>
              </a:rPr>
              <a:t>5.</a:t>
            </a:r>
          </a:p>
        </p:txBody>
      </p:sp>
      <p:sp>
        <p:nvSpPr>
          <p:cNvPr id="590" name="Primary Heading-4">
            <a:extLst>
              <a:ext uri="{FF2B5EF4-FFF2-40B4-BE49-F238E27FC236}">
                <a16:creationId xmlns:a16="http://schemas.microsoft.com/office/drawing/2014/main" id="{111B4A49-B930-4A89-A1CD-6CA2B3D95AED}"/>
              </a:ext>
            </a:extLst>
          </p:cNvPr>
          <p:cNvSpPr txBox="1"/>
          <p:nvPr/>
        </p:nvSpPr>
        <p:spPr>
          <a:xfrm>
            <a:off x="10012585" y="2482024"/>
            <a:ext cx="7548562" cy="381000"/>
          </a:xfrm>
          <a:prstGeom prst="rect">
            <a:avLst/>
          </a:prstGeom>
          <a:noFill/>
        </p:spPr>
        <p:txBody>
          <a:bodyPr vertOverflow="clip" horzOverflow="clip" wrap="square" lIns="0" tIns="0" rIns="0" bIns="0" rtlCol="0" anchor="t">
            <a:spAutoFit/>
          </a:bodyPr>
          <a:lstStyle/>
          <a:p>
            <a:pPr algn="l">
              <a:lnSpc>
                <a:spcPts val="2940"/>
              </a:lnSpc>
            </a:pPr>
            <a:r>
              <a:rPr lang="en-US" sz="2100" b="1" spc="-52" dirty="0">
                <a:solidFill>
                  <a:srgbClr val="181C24">
                    <a:alpha val="100000"/>
                  </a:srgbClr>
                </a:solidFill>
                <a:latin typeface="Quicksand" panose="00000700000000000000" pitchFamily="2" charset="0"/>
              </a:rPr>
              <a:t>Callback Functionality</a:t>
            </a:r>
          </a:p>
        </p:txBody>
      </p:sp>
      <p:sp>
        <p:nvSpPr>
          <p:cNvPr id="592" name="Description of a primary heading-4">
            <a:extLst>
              <a:ext uri="{FF2B5EF4-FFF2-40B4-BE49-F238E27FC236}">
                <a16:creationId xmlns:a16="http://schemas.microsoft.com/office/drawing/2014/main" id="{111B4A49-B930-4A89-A1CD-6CA2B3D95AED}"/>
              </a:ext>
            </a:extLst>
          </p:cNvPr>
          <p:cNvSpPr txBox="1"/>
          <p:nvPr/>
        </p:nvSpPr>
        <p:spPr>
          <a:xfrm>
            <a:off x="10012585" y="2931509"/>
            <a:ext cx="7548562" cy="1400175"/>
          </a:xfrm>
          <a:prstGeom prst="rect">
            <a:avLst/>
          </a:prstGeom>
          <a:noFill/>
        </p:spPr>
        <p:txBody>
          <a:bodyPr vertOverflow="clip" horzOverflow="clip" wrap="square" lIns="0" tIns="0" rIns="0" bIns="0" rtlCol="0" anchor="t">
            <a:spAutoFit/>
          </a:bodyPr>
          <a:lstStyle/>
          <a:p>
            <a:pPr algn="l">
              <a:lnSpc>
                <a:spcPts val="2736"/>
              </a:lnSpc>
            </a:pPr>
            <a:r>
              <a:rPr lang="en-US" sz="1800" spc="-18" dirty="0">
                <a:solidFill>
                  <a:srgbClr val="181C24">
                    <a:alpha val="100000"/>
                  </a:srgbClr>
                </a:solidFill>
                <a:latin typeface="IBM Plex Sans" panose="00000700000000000000" pitchFamily="2" charset="0"/>
              </a:rPr>
              <a:t>The callback function updates the graphs based on the selected gender filter. It filters the dataset accordingly and generates four interactive graphs using Plotly Express: age distribution, time spent vs. distraction level, addiction score distribution, and addiction score vs. time spent.</a:t>
            </a:r>
          </a:p>
        </p:txBody>
      </p:sp>
      <p:pic>
        <p:nvPicPr>
          <p:cNvPr id="594"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9">
            <a:alphaModFix/>
          </a:blip>
          <a:stretch/>
        </p:blipFill>
        <p:spPr>
          <a:xfrm>
            <a:off x="9410700" y="4511421"/>
            <a:ext cx="419100" cy="457200"/>
          </a:xfrm>
          <a:prstGeom prst="rect">
            <a:avLst/>
          </a:prstGeom>
        </p:spPr>
      </p:pic>
      <p:sp>
        <p:nvSpPr>
          <p:cNvPr id="596" name="-5">
            <a:extLst>
              <a:ext uri="{FF2B5EF4-FFF2-40B4-BE49-F238E27FC236}">
                <a16:creationId xmlns:a16="http://schemas.microsoft.com/office/drawing/2014/main" id="{111B4A49-B930-4A89-A1CD-6CA2B3D95AED}"/>
              </a:ext>
            </a:extLst>
          </p:cNvPr>
          <p:cNvSpPr txBox="1"/>
          <p:nvPr/>
        </p:nvSpPr>
        <p:spPr>
          <a:xfrm>
            <a:off x="9525572" y="4553236"/>
            <a:ext cx="223838" cy="390525"/>
          </a:xfrm>
          <a:prstGeom prst="rect">
            <a:avLst/>
          </a:prstGeom>
          <a:noFill/>
        </p:spPr>
        <p:txBody>
          <a:bodyPr vertOverflow="clip" horzOverflow="clip" wrap="square" lIns="0" tIns="0" rIns="0" bIns="0" rtlCol="0" anchor="t">
            <a:spAutoFit/>
          </a:bodyPr>
          <a:lstStyle/>
          <a:p>
            <a:pPr algn="ctr">
              <a:lnSpc>
                <a:spcPts val="2970"/>
              </a:lnSpc>
            </a:pPr>
            <a:r>
              <a:rPr lang="en-US" sz="1980" b="1" spc="-50" dirty="0">
                <a:solidFill>
                  <a:srgbClr val="FFFFFF">
                    <a:alpha val="100000"/>
                  </a:srgbClr>
                </a:solidFill>
                <a:latin typeface="Quicksand" panose="00000700000000000000" pitchFamily="2" charset="0"/>
              </a:rPr>
              <a:t>6.</a:t>
            </a:r>
          </a:p>
        </p:txBody>
      </p:sp>
      <p:sp>
        <p:nvSpPr>
          <p:cNvPr id="598" name="Primary Heading-5">
            <a:extLst>
              <a:ext uri="{FF2B5EF4-FFF2-40B4-BE49-F238E27FC236}">
                <a16:creationId xmlns:a16="http://schemas.microsoft.com/office/drawing/2014/main" id="{111B4A49-B930-4A89-A1CD-6CA2B3D95AED}"/>
              </a:ext>
            </a:extLst>
          </p:cNvPr>
          <p:cNvSpPr txBox="1"/>
          <p:nvPr/>
        </p:nvSpPr>
        <p:spPr>
          <a:xfrm>
            <a:off x="10012585" y="4511421"/>
            <a:ext cx="7548562" cy="381000"/>
          </a:xfrm>
          <a:prstGeom prst="rect">
            <a:avLst/>
          </a:prstGeom>
          <a:noFill/>
        </p:spPr>
        <p:txBody>
          <a:bodyPr vertOverflow="clip" horzOverflow="clip" wrap="square" lIns="0" tIns="0" rIns="0" bIns="0" rtlCol="0" anchor="t">
            <a:spAutoFit/>
          </a:bodyPr>
          <a:lstStyle/>
          <a:p>
            <a:pPr algn="l">
              <a:lnSpc>
                <a:spcPts val="2940"/>
              </a:lnSpc>
            </a:pPr>
            <a:r>
              <a:rPr lang="en-US" sz="2100" b="1" spc="-52" dirty="0">
                <a:solidFill>
                  <a:srgbClr val="181C24">
                    <a:alpha val="100000"/>
                  </a:srgbClr>
                </a:solidFill>
                <a:latin typeface="Quicksand" panose="00000700000000000000" pitchFamily="2" charset="0"/>
              </a:rPr>
              <a:t>Graph Summaries</a:t>
            </a:r>
          </a:p>
        </p:txBody>
      </p:sp>
      <p:sp>
        <p:nvSpPr>
          <p:cNvPr id="600" name="Description of a primary heading-5">
            <a:extLst>
              <a:ext uri="{FF2B5EF4-FFF2-40B4-BE49-F238E27FC236}">
                <a16:creationId xmlns:a16="http://schemas.microsoft.com/office/drawing/2014/main" id="{111B4A49-B930-4A89-A1CD-6CA2B3D95AED}"/>
              </a:ext>
            </a:extLst>
          </p:cNvPr>
          <p:cNvSpPr txBox="1"/>
          <p:nvPr/>
        </p:nvSpPr>
        <p:spPr>
          <a:xfrm>
            <a:off x="10012585" y="4960906"/>
            <a:ext cx="7548562" cy="1400175"/>
          </a:xfrm>
          <a:prstGeom prst="rect">
            <a:avLst/>
          </a:prstGeom>
          <a:noFill/>
        </p:spPr>
        <p:txBody>
          <a:bodyPr vertOverflow="clip" horzOverflow="clip" wrap="square" lIns="0" tIns="0" rIns="0" bIns="0" rtlCol="0" anchor="t">
            <a:spAutoFit/>
          </a:bodyPr>
          <a:lstStyle/>
          <a:p>
            <a:pPr algn="l">
              <a:lnSpc>
                <a:spcPts val="2736"/>
              </a:lnSpc>
            </a:pPr>
            <a:r>
              <a:rPr lang="en-US" sz="1800" spc="-18" dirty="0">
                <a:solidFill>
                  <a:srgbClr val="181C24">
                    <a:alpha val="100000"/>
                  </a:srgbClr>
                </a:solidFill>
                <a:latin typeface="IBM Plex Sans" panose="00000700000000000000" pitchFamily="2" charset="0"/>
              </a:rPr>
              <a:t>Each graph provides insights: Age Distribution shows demographic spread, Time Spent vs. Distraction illustrates correlations, Addiction Score Distribution indicates levels of addiction, and Addiction Score vs. Time Spent identifies patterns.</a:t>
            </a:r>
          </a:p>
        </p:txBody>
      </p:sp>
      <p:pic>
        <p:nvPicPr>
          <p:cNvPr id="602"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10">
            <a:alphaModFix/>
          </a:blip>
          <a:stretch/>
        </p:blipFill>
        <p:spPr>
          <a:xfrm>
            <a:off x="9410700" y="6540818"/>
            <a:ext cx="419100" cy="457200"/>
          </a:xfrm>
          <a:prstGeom prst="rect">
            <a:avLst/>
          </a:prstGeom>
        </p:spPr>
      </p:pic>
      <p:sp>
        <p:nvSpPr>
          <p:cNvPr id="604" name="-6">
            <a:extLst>
              <a:ext uri="{FF2B5EF4-FFF2-40B4-BE49-F238E27FC236}">
                <a16:creationId xmlns:a16="http://schemas.microsoft.com/office/drawing/2014/main" id="{111B4A49-B930-4A89-A1CD-6CA2B3D95AED}"/>
              </a:ext>
            </a:extLst>
          </p:cNvPr>
          <p:cNvSpPr txBox="1"/>
          <p:nvPr/>
        </p:nvSpPr>
        <p:spPr>
          <a:xfrm>
            <a:off x="9535001" y="6582632"/>
            <a:ext cx="204788" cy="390525"/>
          </a:xfrm>
          <a:prstGeom prst="rect">
            <a:avLst/>
          </a:prstGeom>
          <a:noFill/>
        </p:spPr>
        <p:txBody>
          <a:bodyPr vertOverflow="clip" horzOverflow="clip" wrap="square" lIns="0" tIns="0" rIns="0" bIns="0" rtlCol="0" anchor="t">
            <a:spAutoFit/>
          </a:bodyPr>
          <a:lstStyle/>
          <a:p>
            <a:pPr algn="ctr">
              <a:lnSpc>
                <a:spcPts val="2970"/>
              </a:lnSpc>
            </a:pPr>
            <a:r>
              <a:rPr lang="en-US" sz="1980" b="1" spc="-50" dirty="0">
                <a:solidFill>
                  <a:srgbClr val="FFFFFF">
                    <a:alpha val="100000"/>
                  </a:srgbClr>
                </a:solidFill>
                <a:latin typeface="Quicksand" panose="00000700000000000000" pitchFamily="2" charset="0"/>
              </a:rPr>
              <a:t>7.</a:t>
            </a:r>
          </a:p>
        </p:txBody>
      </p:sp>
      <p:sp>
        <p:nvSpPr>
          <p:cNvPr id="606" name="Primary Heading-6">
            <a:extLst>
              <a:ext uri="{FF2B5EF4-FFF2-40B4-BE49-F238E27FC236}">
                <a16:creationId xmlns:a16="http://schemas.microsoft.com/office/drawing/2014/main" id="{111B4A49-B930-4A89-A1CD-6CA2B3D95AED}"/>
              </a:ext>
            </a:extLst>
          </p:cNvPr>
          <p:cNvSpPr txBox="1"/>
          <p:nvPr/>
        </p:nvSpPr>
        <p:spPr>
          <a:xfrm>
            <a:off x="10012585" y="6540818"/>
            <a:ext cx="7548562" cy="381000"/>
          </a:xfrm>
          <a:prstGeom prst="rect">
            <a:avLst/>
          </a:prstGeom>
          <a:noFill/>
        </p:spPr>
        <p:txBody>
          <a:bodyPr vertOverflow="clip" horzOverflow="clip" wrap="square" lIns="0" tIns="0" rIns="0" bIns="0" rtlCol="0" anchor="t">
            <a:spAutoFit/>
          </a:bodyPr>
          <a:lstStyle/>
          <a:p>
            <a:pPr algn="l">
              <a:lnSpc>
                <a:spcPts val="2940"/>
              </a:lnSpc>
            </a:pPr>
            <a:r>
              <a:rPr lang="en-US" sz="2100" b="1" spc="-52" dirty="0">
                <a:solidFill>
                  <a:srgbClr val="181C24">
                    <a:alpha val="100000"/>
                  </a:srgbClr>
                </a:solidFill>
                <a:latin typeface="Quicksand" panose="00000700000000000000" pitchFamily="2" charset="0"/>
              </a:rPr>
              <a:t>Running the Application</a:t>
            </a:r>
          </a:p>
        </p:txBody>
      </p:sp>
      <p:sp>
        <p:nvSpPr>
          <p:cNvPr id="608" name="Description of a primary heading-6">
            <a:extLst>
              <a:ext uri="{FF2B5EF4-FFF2-40B4-BE49-F238E27FC236}">
                <a16:creationId xmlns:a16="http://schemas.microsoft.com/office/drawing/2014/main" id="{111B4A49-B930-4A89-A1CD-6CA2B3D95AED}"/>
              </a:ext>
            </a:extLst>
          </p:cNvPr>
          <p:cNvSpPr txBox="1"/>
          <p:nvPr/>
        </p:nvSpPr>
        <p:spPr>
          <a:xfrm>
            <a:off x="10082645" y="7205654"/>
            <a:ext cx="7548562" cy="1047750"/>
          </a:xfrm>
          <a:prstGeom prst="rect">
            <a:avLst/>
          </a:prstGeom>
          <a:noFill/>
        </p:spPr>
        <p:txBody>
          <a:bodyPr vertOverflow="clip" horzOverflow="clip" wrap="square" lIns="0" tIns="0" rIns="0" bIns="0" rtlCol="0" anchor="t">
            <a:spAutoFit/>
          </a:bodyPr>
          <a:lstStyle/>
          <a:p>
            <a:pPr algn="l">
              <a:lnSpc>
                <a:spcPts val="2736"/>
              </a:lnSpc>
            </a:pPr>
            <a:r>
              <a:rPr lang="en-US" sz="1800" spc="-18" dirty="0">
                <a:solidFill>
                  <a:srgbClr val="181C24">
                    <a:alpha val="100000"/>
                  </a:srgbClr>
                </a:solidFill>
                <a:latin typeface="IBM Plex Sans" panose="00000700000000000000" pitchFamily="2" charset="0"/>
              </a:rPr>
              <a:t>The app is run in debug mode using if </a:t>
            </a:r>
            <a:r>
              <a:rPr lang="en-US" sz="1800" spc="-18" baseline="-25000" dirty="0">
                <a:solidFill>
                  <a:srgbClr val="181C24"/>
                </a:solidFill>
                <a:latin typeface="IBM Plex Sans" panose="00000700000000000000" pitchFamily="2" charset="0"/>
              </a:rPr>
              <a:t>name</a:t>
            </a:r>
            <a:r>
              <a:rPr lang="en-US" sz="1800" spc="-18" dirty="0">
                <a:solidFill>
                  <a:srgbClr val="181C24"/>
                </a:solidFill>
                <a:latin typeface="IBM Plex Sans" panose="00000700000000000000" pitchFamily="2" charset="0"/>
              </a:rPr>
              <a:t>  '</a:t>
            </a:r>
            <a:r>
              <a:rPr lang="en-US" sz="1800" spc="-18" baseline="-25000" dirty="0">
                <a:solidFill>
                  <a:srgbClr val="181C24"/>
                </a:solidFill>
                <a:latin typeface="IBM Plex Sans" panose="00000700000000000000" pitchFamily="2" charset="0"/>
              </a:rPr>
              <a:t>main</a:t>
            </a:r>
            <a:r>
              <a:rPr lang="en-US" sz="1800" spc="-18" dirty="0">
                <a:solidFill>
                  <a:srgbClr val="181C24"/>
                </a:solidFill>
                <a:latin typeface="IBM Plex Sans" panose="00000700000000000000" pitchFamily="2" charset="0"/>
              </a:rPr>
              <a:t>': app.run_server(debug=True), which allows for real-time updates and interactive visualizations during development.</a:t>
            </a:r>
          </a:p>
        </p:txBody>
      </p:sp>
      <p:sp>
        <p:nvSpPr>
          <p:cNvPr id="611" name="Click here to edit title-481">
            <a:extLst>
              <a:ext uri="{FF2B5EF4-FFF2-40B4-BE49-F238E27FC236}">
                <a16:creationId xmlns:a16="http://schemas.microsoft.com/office/drawing/2014/main" id="{111B4A49-B930-4A89-A1CD-6CA2B3D95AED}"/>
              </a:ext>
            </a:extLst>
          </p:cNvPr>
          <p:cNvSpPr txBox="1"/>
          <p:nvPr/>
        </p:nvSpPr>
        <p:spPr>
          <a:xfrm>
            <a:off x="762000" y="728662"/>
            <a:ext cx="15197138" cy="685800"/>
          </a:xfrm>
          <a:prstGeom prst="rect">
            <a:avLst/>
          </a:prstGeom>
          <a:noFill/>
        </p:spPr>
        <p:txBody>
          <a:bodyPr vertOverflow="clip" horzOverflow="clip" wrap="square" lIns="0" tIns="0" rIns="0" bIns="0" rtlCol="0" anchor="t">
            <a:spAutoFit/>
          </a:bodyPr>
          <a:lstStyle/>
          <a:p>
            <a:pPr algn="l">
              <a:lnSpc>
                <a:spcPts val="5292"/>
              </a:lnSpc>
            </a:pPr>
            <a:r>
              <a:rPr lang="en-US" sz="4200" b="1" spc="-105" dirty="0">
                <a:solidFill>
                  <a:srgbClr val="181C24">
                    <a:alpha val="100000"/>
                  </a:srgbClr>
                </a:solidFill>
                <a:latin typeface="Quicksand" panose="00000700000000000000" pitchFamily="2" charset="0"/>
              </a:rPr>
              <a:t>Dash App for Interactive Visualization</a:t>
            </a:r>
          </a:p>
        </p:txBody>
      </p:sp>
    </p:spTree>
    <p:extLst>
      <p:ext uri="{BB962C8B-B14F-4D97-AF65-F5344CB8AC3E}">
        <p14:creationId xmlns:p14="http://schemas.microsoft.com/office/powerpoint/2010/main" val="36480479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2">
            <a:alphaModFix/>
          </a:blip>
          <a:stretch/>
        </p:blipFill>
        <p:spPr>
          <a:xfrm>
            <a:off x="0" y="0"/>
            <a:ext cx="18288000" cy="10287000"/>
          </a:xfrm>
          <a:prstGeom prst="rect">
            <a:avLst/>
          </a:prstGeom>
        </p:spPr>
      </p:pic>
      <p:pic>
        <p:nvPicPr>
          <p:cNvPr id="461"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3">
            <a:alphaModFix/>
          </a:blip>
          <a:stretch/>
        </p:blipFill>
        <p:spPr>
          <a:xfrm>
            <a:off x="12951619" y="0"/>
            <a:ext cx="5336381" cy="2847826"/>
          </a:xfrm>
          <a:prstGeom prst="rect">
            <a:avLst/>
          </a:prstGeom>
        </p:spPr>
      </p:pic>
      <p:sp>
        <p:nvSpPr>
          <p:cNvPr id="464" name="-0">
            <a:extLst>
              <a:ext uri="{FF2B5EF4-FFF2-40B4-BE49-F238E27FC236}">
                <a16:creationId xmlns:a16="http://schemas.microsoft.com/office/drawing/2014/main" id="{111B4A49-B930-4A89-A1CD-6CA2B3D95AED}"/>
              </a:ext>
            </a:extLst>
          </p:cNvPr>
          <p:cNvSpPr txBox="1"/>
          <p:nvPr/>
        </p:nvSpPr>
        <p:spPr>
          <a:xfrm>
            <a:off x="897541" y="2423636"/>
            <a:ext cx="185738" cy="390525"/>
          </a:xfrm>
          <a:prstGeom prst="rect">
            <a:avLst/>
          </a:prstGeom>
          <a:noFill/>
        </p:spPr>
        <p:txBody>
          <a:bodyPr vertOverflow="clip" horzOverflow="clip" wrap="square" lIns="0" tIns="0" rIns="0" bIns="0" rtlCol="0" anchor="t">
            <a:spAutoFit/>
          </a:bodyPr>
          <a:lstStyle/>
          <a:p>
            <a:pPr algn="ctr">
              <a:lnSpc>
                <a:spcPts val="2970"/>
              </a:lnSpc>
            </a:pPr>
            <a:r>
              <a:rPr lang="en-US" sz="1980" b="1" spc="-50" dirty="0">
                <a:solidFill>
                  <a:srgbClr val="FFFFFF">
                    <a:alpha val="100000"/>
                  </a:srgbClr>
                </a:solidFill>
                <a:latin typeface="Quicksand" panose="00000700000000000000" pitchFamily="2" charset="0"/>
              </a:rPr>
              <a:t>1.</a:t>
            </a:r>
          </a:p>
        </p:txBody>
      </p:sp>
      <p:sp>
        <p:nvSpPr>
          <p:cNvPr id="496" name="-4">
            <a:extLst>
              <a:ext uri="{FF2B5EF4-FFF2-40B4-BE49-F238E27FC236}">
                <a16:creationId xmlns:a16="http://schemas.microsoft.com/office/drawing/2014/main" id="{111B4A49-B930-4A89-A1CD-6CA2B3D95AED}"/>
              </a:ext>
            </a:extLst>
          </p:cNvPr>
          <p:cNvSpPr txBox="1"/>
          <p:nvPr/>
        </p:nvSpPr>
        <p:spPr>
          <a:xfrm>
            <a:off x="9527858" y="2423636"/>
            <a:ext cx="214312" cy="349455"/>
          </a:xfrm>
          <a:prstGeom prst="rect">
            <a:avLst/>
          </a:prstGeom>
          <a:noFill/>
        </p:spPr>
        <p:txBody>
          <a:bodyPr vertOverflow="clip" horzOverflow="clip" wrap="square" lIns="0" tIns="0" rIns="0" bIns="0" rtlCol="0" anchor="t">
            <a:spAutoFit/>
          </a:bodyPr>
          <a:lstStyle/>
          <a:p>
            <a:pPr algn="ctr">
              <a:lnSpc>
                <a:spcPts val="2970"/>
              </a:lnSpc>
            </a:pPr>
            <a:r>
              <a:rPr lang="en-US" sz="1980" b="1" spc="-50" dirty="0">
                <a:solidFill>
                  <a:srgbClr val="FFFFFF">
                    <a:alpha val="100000"/>
                  </a:srgbClr>
                </a:solidFill>
                <a:latin typeface="Quicksand" panose="00000700000000000000" pitchFamily="2" charset="0"/>
              </a:rPr>
              <a:t>.</a:t>
            </a:r>
          </a:p>
        </p:txBody>
      </p:sp>
      <p:sp>
        <p:nvSpPr>
          <p:cNvPr id="504" name="-5">
            <a:extLst>
              <a:ext uri="{FF2B5EF4-FFF2-40B4-BE49-F238E27FC236}">
                <a16:creationId xmlns:a16="http://schemas.microsoft.com/office/drawing/2014/main" id="{111B4A49-B930-4A89-A1CD-6CA2B3D95AED}"/>
              </a:ext>
            </a:extLst>
          </p:cNvPr>
          <p:cNvSpPr txBox="1"/>
          <p:nvPr/>
        </p:nvSpPr>
        <p:spPr>
          <a:xfrm>
            <a:off x="9525572" y="3937826"/>
            <a:ext cx="223838" cy="390525"/>
          </a:xfrm>
          <a:prstGeom prst="rect">
            <a:avLst/>
          </a:prstGeom>
          <a:noFill/>
        </p:spPr>
        <p:txBody>
          <a:bodyPr vertOverflow="clip" horzOverflow="clip" wrap="square" lIns="0" tIns="0" rIns="0" bIns="0" rtlCol="0" anchor="t">
            <a:spAutoFit/>
          </a:bodyPr>
          <a:lstStyle/>
          <a:p>
            <a:pPr algn="ctr">
              <a:lnSpc>
                <a:spcPts val="2970"/>
              </a:lnSpc>
            </a:pPr>
            <a:r>
              <a:rPr lang="en-US" sz="1980" b="1" spc="-50" dirty="0">
                <a:solidFill>
                  <a:srgbClr val="FFFFFF">
                    <a:alpha val="100000"/>
                  </a:srgbClr>
                </a:solidFill>
                <a:latin typeface="Quicksand" panose="00000700000000000000" pitchFamily="2" charset="0"/>
              </a:rPr>
              <a:t>6.</a:t>
            </a:r>
          </a:p>
        </p:txBody>
      </p:sp>
      <p:sp>
        <p:nvSpPr>
          <p:cNvPr id="512" name="-6">
            <a:extLst>
              <a:ext uri="{FF2B5EF4-FFF2-40B4-BE49-F238E27FC236}">
                <a16:creationId xmlns:a16="http://schemas.microsoft.com/office/drawing/2014/main" id="{111B4A49-B930-4A89-A1CD-6CA2B3D95AED}"/>
              </a:ext>
            </a:extLst>
          </p:cNvPr>
          <p:cNvSpPr txBox="1"/>
          <p:nvPr/>
        </p:nvSpPr>
        <p:spPr>
          <a:xfrm>
            <a:off x="9535001" y="5452015"/>
            <a:ext cx="204788" cy="349455"/>
          </a:xfrm>
          <a:prstGeom prst="rect">
            <a:avLst/>
          </a:prstGeom>
          <a:noFill/>
        </p:spPr>
        <p:txBody>
          <a:bodyPr vertOverflow="clip" horzOverflow="clip" wrap="square" lIns="0" tIns="0" rIns="0" bIns="0" rtlCol="0" anchor="t">
            <a:spAutoFit/>
          </a:bodyPr>
          <a:lstStyle/>
          <a:p>
            <a:pPr algn="ctr">
              <a:lnSpc>
                <a:spcPts val="2970"/>
              </a:lnSpc>
            </a:pPr>
            <a:r>
              <a:rPr lang="en-US" sz="1980" b="1" spc="-50" dirty="0">
                <a:solidFill>
                  <a:srgbClr val="FFFFFF">
                    <a:alpha val="100000"/>
                  </a:srgbClr>
                </a:solidFill>
                <a:latin typeface="Quicksand" panose="00000700000000000000" pitchFamily="2" charset="0"/>
              </a:rPr>
              <a:t>.</a:t>
            </a:r>
          </a:p>
        </p:txBody>
      </p:sp>
      <p:sp>
        <p:nvSpPr>
          <p:cNvPr id="526" name="Click here to edit title-485">
            <a:extLst>
              <a:ext uri="{FF2B5EF4-FFF2-40B4-BE49-F238E27FC236}">
                <a16:creationId xmlns:a16="http://schemas.microsoft.com/office/drawing/2014/main" id="{111B4A49-B930-4A89-A1CD-6CA2B3D95AED}"/>
              </a:ext>
            </a:extLst>
          </p:cNvPr>
          <p:cNvSpPr txBox="1"/>
          <p:nvPr/>
        </p:nvSpPr>
        <p:spPr>
          <a:xfrm>
            <a:off x="762000" y="762000"/>
            <a:ext cx="15197138" cy="639021"/>
          </a:xfrm>
          <a:prstGeom prst="rect">
            <a:avLst/>
          </a:prstGeom>
          <a:noFill/>
        </p:spPr>
        <p:txBody>
          <a:bodyPr vertOverflow="clip" horzOverflow="clip" wrap="square" lIns="0" tIns="0" rIns="0" bIns="0" rtlCol="0" anchor="t">
            <a:spAutoFit/>
          </a:bodyPr>
          <a:lstStyle/>
          <a:p>
            <a:pPr algn="l">
              <a:lnSpc>
                <a:spcPts val="5292"/>
              </a:lnSpc>
            </a:pPr>
            <a:r>
              <a:rPr lang="en-US" sz="4200" b="1" spc="-105" dirty="0">
                <a:solidFill>
                  <a:srgbClr val="181C24">
                    <a:alpha val="100000"/>
                  </a:srgbClr>
                </a:solidFill>
                <a:latin typeface="Quicksand" panose="00000700000000000000" pitchFamily="2" charset="0"/>
              </a:rPr>
              <a:t>Challenges Faced</a:t>
            </a:r>
          </a:p>
        </p:txBody>
      </p:sp>
      <p:sp>
        <p:nvSpPr>
          <p:cNvPr id="3" name="TextBox 2">
            <a:extLst>
              <a:ext uri="{FF2B5EF4-FFF2-40B4-BE49-F238E27FC236}">
                <a16:creationId xmlns:a16="http://schemas.microsoft.com/office/drawing/2014/main" id="{BBA5484F-5A33-E431-4D2E-DB77F0A17F6B}"/>
              </a:ext>
            </a:extLst>
          </p:cNvPr>
          <p:cNvSpPr txBox="1"/>
          <p:nvPr/>
        </p:nvSpPr>
        <p:spPr>
          <a:xfrm>
            <a:off x="761999" y="2154317"/>
            <a:ext cx="16029709" cy="5138714"/>
          </a:xfrm>
          <a:prstGeom prst="rect">
            <a:avLst/>
          </a:prstGeom>
          <a:noFill/>
        </p:spPr>
        <p:txBody>
          <a:bodyPr wrap="square">
            <a:spAutoFit/>
          </a:bodyPr>
          <a:lstStyle/>
          <a:p>
            <a:pPr marL="457200" indent="-457200">
              <a:lnSpc>
                <a:spcPct val="200000"/>
              </a:lnSpc>
              <a:buFont typeface="Wingdings" panose="05000000000000000000" pitchFamily="2" charset="2"/>
              <a:buChar char="v"/>
            </a:pPr>
            <a:r>
              <a:rPr lang="en-IN" sz="2800" b="1" spc="-21" dirty="0">
                <a:latin typeface="Quicksand" panose="020B0604020202020204" charset="0"/>
              </a:rPr>
              <a:t>Problem Identification.</a:t>
            </a:r>
          </a:p>
          <a:p>
            <a:pPr marL="457200" indent="-457200">
              <a:lnSpc>
                <a:spcPct val="200000"/>
              </a:lnSpc>
              <a:buFont typeface="Wingdings" panose="05000000000000000000" pitchFamily="2" charset="2"/>
              <a:buChar char="v"/>
            </a:pPr>
            <a:r>
              <a:rPr lang="en-IN" sz="2800" b="1" spc="-21" dirty="0">
                <a:latin typeface="Quicksand" panose="020B0604020202020204" charset="0"/>
              </a:rPr>
              <a:t>Finding Data </a:t>
            </a:r>
          </a:p>
          <a:p>
            <a:pPr marL="457200" indent="-457200">
              <a:lnSpc>
                <a:spcPct val="200000"/>
              </a:lnSpc>
              <a:buFont typeface="Wingdings" panose="05000000000000000000" pitchFamily="2" charset="2"/>
              <a:buChar char="v"/>
            </a:pPr>
            <a:r>
              <a:rPr lang="en-US" sz="2800" b="1" spc="-21" dirty="0">
                <a:latin typeface="Quicksand" panose="020B0604020202020204" charset="0"/>
              </a:rPr>
              <a:t>Handling missing values and inconsistencies.</a:t>
            </a:r>
          </a:p>
          <a:p>
            <a:pPr marL="457200" indent="-457200">
              <a:lnSpc>
                <a:spcPct val="200000"/>
              </a:lnSpc>
              <a:buFont typeface="Wingdings" panose="05000000000000000000" pitchFamily="2" charset="2"/>
              <a:buChar char="v"/>
            </a:pPr>
            <a:r>
              <a:rPr lang="en-US" sz="2800" b="1" spc="-21" dirty="0">
                <a:latin typeface="Quicksand" panose="020B0604020202020204" charset="0"/>
              </a:rPr>
              <a:t>Model Training </a:t>
            </a:r>
          </a:p>
          <a:p>
            <a:pPr marL="457200" indent="-457200">
              <a:lnSpc>
                <a:spcPct val="200000"/>
              </a:lnSpc>
              <a:buFont typeface="Wingdings" panose="05000000000000000000" pitchFamily="2" charset="2"/>
              <a:buChar char="v"/>
            </a:pPr>
            <a:r>
              <a:rPr lang="en-US" sz="2800" b="1" spc="-21" dirty="0">
                <a:latin typeface="Quicksand" panose="020B0604020202020204" charset="0"/>
              </a:rPr>
              <a:t>Understanding and communicating the model prediction and insights.</a:t>
            </a:r>
            <a:endParaRPr lang="en-IN" sz="2800" b="1" spc="-21" dirty="0">
              <a:latin typeface="Quicksand" panose="020B0604020202020204" charset="0"/>
            </a:endParaRPr>
          </a:p>
          <a:p>
            <a:pPr marL="457200" indent="-457200">
              <a:lnSpc>
                <a:spcPct val="200000"/>
              </a:lnSpc>
              <a:buFont typeface="Wingdings" panose="05000000000000000000" pitchFamily="2" charset="2"/>
              <a:buChar char="v"/>
            </a:pPr>
            <a:endParaRPr lang="en-IN" sz="2800" b="1" spc="-21" dirty="0">
              <a:solidFill>
                <a:srgbClr val="6E7177">
                  <a:alpha val="100000"/>
                </a:srgbClr>
              </a:solidFill>
              <a:latin typeface="IBM Plex Sans" panose="00000700000000000000" pitchFamily="2" charset="0"/>
            </a:endParaRPr>
          </a:p>
        </p:txBody>
      </p:sp>
    </p:spTree>
    <p:extLst>
      <p:ext uri="{BB962C8B-B14F-4D97-AF65-F5344CB8AC3E}">
        <p14:creationId xmlns:p14="http://schemas.microsoft.com/office/powerpoint/2010/main" val="7276326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9"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2">
            <a:alphaModFix/>
          </a:blip>
          <a:stretch/>
        </p:blipFill>
        <p:spPr>
          <a:xfrm>
            <a:off x="0" y="0"/>
            <a:ext cx="18288000" cy="10287000"/>
          </a:xfrm>
          <a:prstGeom prst="rect">
            <a:avLst/>
          </a:prstGeom>
        </p:spPr>
      </p:pic>
      <p:pic>
        <p:nvPicPr>
          <p:cNvPr id="630"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3">
            <a:alphaModFix/>
          </a:blip>
          <a:stretch/>
        </p:blipFill>
        <p:spPr>
          <a:xfrm>
            <a:off x="12951619" y="0"/>
            <a:ext cx="5336381" cy="2847826"/>
          </a:xfrm>
          <a:prstGeom prst="rect">
            <a:avLst/>
          </a:prstGeom>
        </p:spPr>
      </p:pic>
      <p:pic>
        <p:nvPicPr>
          <p:cNvPr id="631"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4">
            <a:alphaModFix/>
          </a:blip>
          <a:stretch/>
        </p:blipFill>
        <p:spPr>
          <a:xfrm>
            <a:off x="762000" y="2262188"/>
            <a:ext cx="419100" cy="457200"/>
          </a:xfrm>
          <a:prstGeom prst="rect">
            <a:avLst/>
          </a:prstGeom>
        </p:spPr>
      </p:pic>
      <p:sp>
        <p:nvSpPr>
          <p:cNvPr id="633" name="-0">
            <a:extLst>
              <a:ext uri="{FF2B5EF4-FFF2-40B4-BE49-F238E27FC236}">
                <a16:creationId xmlns:a16="http://schemas.microsoft.com/office/drawing/2014/main" id="{111B4A49-B930-4A89-A1CD-6CA2B3D95AED}"/>
              </a:ext>
            </a:extLst>
          </p:cNvPr>
          <p:cNvSpPr txBox="1"/>
          <p:nvPr/>
        </p:nvSpPr>
        <p:spPr>
          <a:xfrm>
            <a:off x="897541" y="2304002"/>
            <a:ext cx="185738" cy="390525"/>
          </a:xfrm>
          <a:prstGeom prst="rect">
            <a:avLst/>
          </a:prstGeom>
          <a:noFill/>
        </p:spPr>
        <p:txBody>
          <a:bodyPr vertOverflow="clip" horzOverflow="clip" wrap="square" lIns="0" tIns="0" rIns="0" bIns="0" rtlCol="0" anchor="t">
            <a:spAutoFit/>
          </a:bodyPr>
          <a:lstStyle/>
          <a:p>
            <a:pPr algn="ctr">
              <a:lnSpc>
                <a:spcPts val="2970"/>
              </a:lnSpc>
            </a:pPr>
            <a:r>
              <a:rPr lang="en-US" sz="1980" b="1" spc="-50" dirty="0">
                <a:solidFill>
                  <a:srgbClr val="FFFFFF">
                    <a:alpha val="100000"/>
                  </a:srgbClr>
                </a:solidFill>
                <a:latin typeface="Quicksand" panose="00000700000000000000" pitchFamily="2" charset="0"/>
              </a:rPr>
              <a:t>1.</a:t>
            </a:r>
          </a:p>
        </p:txBody>
      </p:sp>
      <p:sp>
        <p:nvSpPr>
          <p:cNvPr id="635" name="Primary Heading-0">
            <a:extLst>
              <a:ext uri="{FF2B5EF4-FFF2-40B4-BE49-F238E27FC236}">
                <a16:creationId xmlns:a16="http://schemas.microsoft.com/office/drawing/2014/main" id="{111B4A49-B930-4A89-A1CD-6CA2B3D95AED}"/>
              </a:ext>
            </a:extLst>
          </p:cNvPr>
          <p:cNvSpPr txBox="1"/>
          <p:nvPr/>
        </p:nvSpPr>
        <p:spPr>
          <a:xfrm>
            <a:off x="1363885" y="2262188"/>
            <a:ext cx="7548562" cy="371475"/>
          </a:xfrm>
          <a:prstGeom prst="rect">
            <a:avLst/>
          </a:prstGeom>
          <a:noFill/>
        </p:spPr>
        <p:txBody>
          <a:bodyPr vertOverflow="clip" horzOverflow="clip" wrap="square" lIns="0" tIns="0" rIns="0" bIns="0" rtlCol="0" anchor="t">
            <a:spAutoFit/>
          </a:bodyPr>
          <a:lstStyle/>
          <a:p>
            <a:pPr algn="l">
              <a:lnSpc>
                <a:spcPts val="2862"/>
              </a:lnSpc>
            </a:pPr>
            <a:r>
              <a:rPr lang="en-US" sz="1800" b="1" spc="-45" dirty="0">
                <a:solidFill>
                  <a:srgbClr val="181C24">
                    <a:alpha val="100000"/>
                  </a:srgbClr>
                </a:solidFill>
                <a:latin typeface="Quicksand" panose="00000700000000000000" pitchFamily="2" charset="0"/>
              </a:rPr>
              <a:t>Application of Data Science Methodologies</a:t>
            </a:r>
          </a:p>
        </p:txBody>
      </p:sp>
      <p:sp>
        <p:nvSpPr>
          <p:cNvPr id="637" name="Description of a primary heading-0">
            <a:extLst>
              <a:ext uri="{FF2B5EF4-FFF2-40B4-BE49-F238E27FC236}">
                <a16:creationId xmlns:a16="http://schemas.microsoft.com/office/drawing/2014/main" id="{111B4A49-B930-4A89-A1CD-6CA2B3D95AED}"/>
              </a:ext>
            </a:extLst>
          </p:cNvPr>
          <p:cNvSpPr txBox="1"/>
          <p:nvPr/>
        </p:nvSpPr>
        <p:spPr>
          <a:xfrm>
            <a:off x="1363885" y="2701862"/>
            <a:ext cx="7548562" cy="1314450"/>
          </a:xfrm>
          <a:prstGeom prst="rect">
            <a:avLst/>
          </a:prstGeom>
          <a:noFill/>
        </p:spPr>
        <p:txBody>
          <a:bodyPr vertOverflow="clip" horzOverflow="clip" wrap="square" lIns="0" tIns="0" rIns="0" bIns="0" rtlCol="0" anchor="t">
            <a:spAutoFit/>
          </a:bodyPr>
          <a:lstStyle/>
          <a:p>
            <a:pPr algn="l">
              <a:lnSpc>
                <a:spcPts val="2574"/>
              </a:lnSpc>
            </a:pPr>
            <a:r>
              <a:rPr lang="en-US" sz="1650" spc="-16" dirty="0">
                <a:solidFill>
                  <a:srgbClr val="181C24">
                    <a:alpha val="100000"/>
                  </a:srgbClr>
                </a:solidFill>
                <a:latin typeface="IBM Plex Sans" panose="00000700000000000000" pitchFamily="2" charset="0"/>
              </a:rPr>
              <a:t>This study successfully demonstrated the application of data science methodologies and machine learning techniques in assessing social media addiction. The project provided valuable insights into the behavioral patterns associated with social media usage and its impact on mental health.</a:t>
            </a:r>
          </a:p>
        </p:txBody>
      </p:sp>
      <p:pic>
        <p:nvPicPr>
          <p:cNvPr id="639"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5">
            <a:alphaModFix/>
          </a:blip>
          <a:stretch/>
        </p:blipFill>
        <p:spPr>
          <a:xfrm>
            <a:off x="762000" y="4199668"/>
            <a:ext cx="419100" cy="457200"/>
          </a:xfrm>
          <a:prstGeom prst="rect">
            <a:avLst/>
          </a:prstGeom>
        </p:spPr>
      </p:pic>
      <p:sp>
        <p:nvSpPr>
          <p:cNvPr id="641" name="-1">
            <a:extLst>
              <a:ext uri="{FF2B5EF4-FFF2-40B4-BE49-F238E27FC236}">
                <a16:creationId xmlns:a16="http://schemas.microsoft.com/office/drawing/2014/main" id="{111B4A49-B930-4A89-A1CD-6CA2B3D95AED}"/>
              </a:ext>
            </a:extLst>
          </p:cNvPr>
          <p:cNvSpPr txBox="1"/>
          <p:nvPr/>
        </p:nvSpPr>
        <p:spPr>
          <a:xfrm>
            <a:off x="874966" y="4241482"/>
            <a:ext cx="223838" cy="390525"/>
          </a:xfrm>
          <a:prstGeom prst="rect">
            <a:avLst/>
          </a:prstGeom>
          <a:noFill/>
        </p:spPr>
        <p:txBody>
          <a:bodyPr vertOverflow="clip" horzOverflow="clip" wrap="square" lIns="0" tIns="0" rIns="0" bIns="0" rtlCol="0" anchor="t">
            <a:spAutoFit/>
          </a:bodyPr>
          <a:lstStyle/>
          <a:p>
            <a:pPr algn="ctr">
              <a:lnSpc>
                <a:spcPts val="2970"/>
              </a:lnSpc>
            </a:pPr>
            <a:r>
              <a:rPr lang="en-US" sz="1980" b="1" spc="-50" dirty="0">
                <a:solidFill>
                  <a:srgbClr val="FFFFFF">
                    <a:alpha val="100000"/>
                  </a:srgbClr>
                </a:solidFill>
                <a:latin typeface="Quicksand" panose="00000700000000000000" pitchFamily="2" charset="0"/>
              </a:rPr>
              <a:t>2.</a:t>
            </a:r>
          </a:p>
        </p:txBody>
      </p:sp>
      <p:sp>
        <p:nvSpPr>
          <p:cNvPr id="643" name="Primary Heading-1">
            <a:extLst>
              <a:ext uri="{FF2B5EF4-FFF2-40B4-BE49-F238E27FC236}">
                <a16:creationId xmlns:a16="http://schemas.microsoft.com/office/drawing/2014/main" id="{111B4A49-B930-4A89-A1CD-6CA2B3D95AED}"/>
              </a:ext>
            </a:extLst>
          </p:cNvPr>
          <p:cNvSpPr txBox="1"/>
          <p:nvPr/>
        </p:nvSpPr>
        <p:spPr>
          <a:xfrm>
            <a:off x="1363885" y="4199668"/>
            <a:ext cx="7548562" cy="371475"/>
          </a:xfrm>
          <a:prstGeom prst="rect">
            <a:avLst/>
          </a:prstGeom>
          <a:noFill/>
        </p:spPr>
        <p:txBody>
          <a:bodyPr vertOverflow="clip" horzOverflow="clip" wrap="square" lIns="0" tIns="0" rIns="0" bIns="0" rtlCol="0" anchor="t">
            <a:spAutoFit/>
          </a:bodyPr>
          <a:lstStyle/>
          <a:p>
            <a:pPr algn="l">
              <a:lnSpc>
                <a:spcPts val="2862"/>
              </a:lnSpc>
            </a:pPr>
            <a:r>
              <a:rPr lang="en-US" sz="1800" b="1" spc="-45" dirty="0">
                <a:solidFill>
                  <a:srgbClr val="181C24">
                    <a:alpha val="100000"/>
                  </a:srgbClr>
                </a:solidFill>
                <a:latin typeface="Quicksand" panose="00000700000000000000" pitchFamily="2" charset="0"/>
              </a:rPr>
              <a:t>Age Distribution and Demographics</a:t>
            </a:r>
          </a:p>
        </p:txBody>
      </p:sp>
      <p:sp>
        <p:nvSpPr>
          <p:cNvPr id="645" name="Description of a primary heading-1">
            <a:extLst>
              <a:ext uri="{FF2B5EF4-FFF2-40B4-BE49-F238E27FC236}">
                <a16:creationId xmlns:a16="http://schemas.microsoft.com/office/drawing/2014/main" id="{111B4A49-B930-4A89-A1CD-6CA2B3D95AED}"/>
              </a:ext>
            </a:extLst>
          </p:cNvPr>
          <p:cNvSpPr txBox="1"/>
          <p:nvPr/>
        </p:nvSpPr>
        <p:spPr>
          <a:xfrm>
            <a:off x="1363885" y="4639246"/>
            <a:ext cx="7548562" cy="990600"/>
          </a:xfrm>
          <a:prstGeom prst="rect">
            <a:avLst/>
          </a:prstGeom>
          <a:noFill/>
        </p:spPr>
        <p:txBody>
          <a:bodyPr vertOverflow="clip" horzOverflow="clip" wrap="square" lIns="0" tIns="0" rIns="0" bIns="0" rtlCol="0" anchor="t">
            <a:spAutoFit/>
          </a:bodyPr>
          <a:lstStyle/>
          <a:p>
            <a:pPr algn="l">
              <a:lnSpc>
                <a:spcPts val="2574"/>
              </a:lnSpc>
            </a:pPr>
            <a:r>
              <a:rPr lang="en-US" sz="1650" spc="-16" dirty="0">
                <a:solidFill>
                  <a:srgbClr val="181C24">
                    <a:alpha val="100000"/>
                  </a:srgbClr>
                </a:solidFill>
                <a:latin typeface="IBM Plex Sans" panose="00000700000000000000" pitchFamily="2" charset="0"/>
              </a:rPr>
              <a:t>The age distribution chart revealed the demographic spread of respondents, providing a clear picture of the sample population's age groups, which is essential for understanding the target audience's characteristics.</a:t>
            </a:r>
          </a:p>
        </p:txBody>
      </p:sp>
      <p:pic>
        <p:nvPicPr>
          <p:cNvPr id="647"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6">
            <a:alphaModFix/>
          </a:blip>
          <a:stretch/>
        </p:blipFill>
        <p:spPr>
          <a:xfrm>
            <a:off x="762000" y="5810250"/>
            <a:ext cx="419100" cy="457200"/>
          </a:xfrm>
          <a:prstGeom prst="rect">
            <a:avLst/>
          </a:prstGeom>
        </p:spPr>
      </p:pic>
      <p:sp>
        <p:nvSpPr>
          <p:cNvPr id="649" name="-2">
            <a:extLst>
              <a:ext uri="{FF2B5EF4-FFF2-40B4-BE49-F238E27FC236}">
                <a16:creationId xmlns:a16="http://schemas.microsoft.com/office/drawing/2014/main" id="{111B4A49-B930-4A89-A1CD-6CA2B3D95AED}"/>
              </a:ext>
            </a:extLst>
          </p:cNvPr>
          <p:cNvSpPr txBox="1"/>
          <p:nvPr/>
        </p:nvSpPr>
        <p:spPr>
          <a:xfrm>
            <a:off x="878967" y="5852065"/>
            <a:ext cx="214312" cy="390525"/>
          </a:xfrm>
          <a:prstGeom prst="rect">
            <a:avLst/>
          </a:prstGeom>
          <a:noFill/>
        </p:spPr>
        <p:txBody>
          <a:bodyPr vertOverflow="clip" horzOverflow="clip" wrap="square" lIns="0" tIns="0" rIns="0" bIns="0" rtlCol="0" anchor="t">
            <a:spAutoFit/>
          </a:bodyPr>
          <a:lstStyle/>
          <a:p>
            <a:pPr algn="ctr">
              <a:lnSpc>
                <a:spcPts val="2970"/>
              </a:lnSpc>
            </a:pPr>
            <a:r>
              <a:rPr lang="en-US" sz="1980" b="1" spc="-50" dirty="0">
                <a:solidFill>
                  <a:srgbClr val="FFFFFF">
                    <a:alpha val="100000"/>
                  </a:srgbClr>
                </a:solidFill>
                <a:latin typeface="Quicksand" panose="00000700000000000000" pitchFamily="2" charset="0"/>
              </a:rPr>
              <a:t>3.</a:t>
            </a:r>
          </a:p>
        </p:txBody>
      </p:sp>
      <p:sp>
        <p:nvSpPr>
          <p:cNvPr id="651" name="Primary Heading-2">
            <a:extLst>
              <a:ext uri="{FF2B5EF4-FFF2-40B4-BE49-F238E27FC236}">
                <a16:creationId xmlns:a16="http://schemas.microsoft.com/office/drawing/2014/main" id="{111B4A49-B930-4A89-A1CD-6CA2B3D95AED}"/>
              </a:ext>
            </a:extLst>
          </p:cNvPr>
          <p:cNvSpPr txBox="1"/>
          <p:nvPr/>
        </p:nvSpPr>
        <p:spPr>
          <a:xfrm>
            <a:off x="1363885" y="5810250"/>
            <a:ext cx="7548562" cy="371475"/>
          </a:xfrm>
          <a:prstGeom prst="rect">
            <a:avLst/>
          </a:prstGeom>
          <a:noFill/>
        </p:spPr>
        <p:txBody>
          <a:bodyPr vertOverflow="clip" horzOverflow="clip" wrap="square" lIns="0" tIns="0" rIns="0" bIns="0" rtlCol="0" anchor="t">
            <a:spAutoFit/>
          </a:bodyPr>
          <a:lstStyle/>
          <a:p>
            <a:pPr algn="l">
              <a:lnSpc>
                <a:spcPts val="2862"/>
              </a:lnSpc>
            </a:pPr>
            <a:r>
              <a:rPr lang="en-US" sz="1800" b="1" spc="-45" dirty="0">
                <a:solidFill>
                  <a:srgbClr val="181C24">
                    <a:alpha val="100000"/>
                  </a:srgbClr>
                </a:solidFill>
                <a:latin typeface="Quicksand" panose="00000700000000000000" pitchFamily="2" charset="0"/>
              </a:rPr>
              <a:t>Time Spent on Social Media</a:t>
            </a:r>
          </a:p>
        </p:txBody>
      </p:sp>
      <p:sp>
        <p:nvSpPr>
          <p:cNvPr id="653" name="Description of a primary heading-2">
            <a:extLst>
              <a:ext uri="{FF2B5EF4-FFF2-40B4-BE49-F238E27FC236}">
                <a16:creationId xmlns:a16="http://schemas.microsoft.com/office/drawing/2014/main" id="{111B4A49-B930-4A89-A1CD-6CA2B3D95AED}"/>
              </a:ext>
            </a:extLst>
          </p:cNvPr>
          <p:cNvSpPr txBox="1"/>
          <p:nvPr/>
        </p:nvSpPr>
        <p:spPr>
          <a:xfrm>
            <a:off x="1363885" y="6249924"/>
            <a:ext cx="7548562" cy="990600"/>
          </a:xfrm>
          <a:prstGeom prst="rect">
            <a:avLst/>
          </a:prstGeom>
          <a:noFill/>
        </p:spPr>
        <p:txBody>
          <a:bodyPr vertOverflow="clip" horzOverflow="clip" wrap="square" lIns="0" tIns="0" rIns="0" bIns="0" rtlCol="0" anchor="t">
            <a:spAutoFit/>
          </a:bodyPr>
          <a:lstStyle/>
          <a:p>
            <a:pPr algn="l">
              <a:lnSpc>
                <a:spcPts val="2574"/>
              </a:lnSpc>
            </a:pPr>
            <a:r>
              <a:rPr lang="en-US" sz="1650" spc="-16" dirty="0">
                <a:solidFill>
                  <a:srgbClr val="181C24">
                    <a:alpha val="100000"/>
                  </a:srgbClr>
                </a:solidFill>
                <a:latin typeface="IBM Plex Sans" panose="00000700000000000000" pitchFamily="2" charset="0"/>
              </a:rPr>
              <a:t>The distribution of time spent on social media highlighted the varying levels of usage among respondents, with some individuals spending a significant amount of time on social media platforms, indicating potential addiction risks.</a:t>
            </a:r>
          </a:p>
        </p:txBody>
      </p:sp>
      <p:pic>
        <p:nvPicPr>
          <p:cNvPr id="655"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7">
            <a:alphaModFix/>
          </a:blip>
          <a:stretch/>
        </p:blipFill>
        <p:spPr>
          <a:xfrm>
            <a:off x="762000" y="7420832"/>
            <a:ext cx="419100" cy="457200"/>
          </a:xfrm>
          <a:prstGeom prst="rect">
            <a:avLst/>
          </a:prstGeom>
        </p:spPr>
      </p:pic>
      <p:sp>
        <p:nvSpPr>
          <p:cNvPr id="657" name="-3">
            <a:extLst>
              <a:ext uri="{FF2B5EF4-FFF2-40B4-BE49-F238E27FC236}">
                <a16:creationId xmlns:a16="http://schemas.microsoft.com/office/drawing/2014/main" id="{111B4A49-B930-4A89-A1CD-6CA2B3D95AED}"/>
              </a:ext>
            </a:extLst>
          </p:cNvPr>
          <p:cNvSpPr txBox="1"/>
          <p:nvPr/>
        </p:nvSpPr>
        <p:spPr>
          <a:xfrm>
            <a:off x="872585" y="7462647"/>
            <a:ext cx="233362" cy="390525"/>
          </a:xfrm>
          <a:prstGeom prst="rect">
            <a:avLst/>
          </a:prstGeom>
          <a:noFill/>
        </p:spPr>
        <p:txBody>
          <a:bodyPr vertOverflow="clip" horzOverflow="clip" wrap="square" lIns="0" tIns="0" rIns="0" bIns="0" rtlCol="0" anchor="t">
            <a:spAutoFit/>
          </a:bodyPr>
          <a:lstStyle/>
          <a:p>
            <a:pPr algn="ctr">
              <a:lnSpc>
                <a:spcPts val="2970"/>
              </a:lnSpc>
            </a:pPr>
            <a:r>
              <a:rPr lang="en-US" sz="1980" b="1" spc="-50" dirty="0">
                <a:solidFill>
                  <a:srgbClr val="FFFFFF">
                    <a:alpha val="100000"/>
                  </a:srgbClr>
                </a:solidFill>
                <a:latin typeface="Quicksand" panose="00000700000000000000" pitchFamily="2" charset="0"/>
              </a:rPr>
              <a:t>4.</a:t>
            </a:r>
          </a:p>
        </p:txBody>
      </p:sp>
      <p:sp>
        <p:nvSpPr>
          <p:cNvPr id="659" name="Primary Heading-3">
            <a:extLst>
              <a:ext uri="{FF2B5EF4-FFF2-40B4-BE49-F238E27FC236}">
                <a16:creationId xmlns:a16="http://schemas.microsoft.com/office/drawing/2014/main" id="{111B4A49-B930-4A89-A1CD-6CA2B3D95AED}"/>
              </a:ext>
            </a:extLst>
          </p:cNvPr>
          <p:cNvSpPr txBox="1"/>
          <p:nvPr/>
        </p:nvSpPr>
        <p:spPr>
          <a:xfrm>
            <a:off x="1363885" y="7420832"/>
            <a:ext cx="7548562" cy="371475"/>
          </a:xfrm>
          <a:prstGeom prst="rect">
            <a:avLst/>
          </a:prstGeom>
          <a:noFill/>
        </p:spPr>
        <p:txBody>
          <a:bodyPr vertOverflow="clip" horzOverflow="clip" wrap="square" lIns="0" tIns="0" rIns="0" bIns="0" rtlCol="0" anchor="t">
            <a:spAutoFit/>
          </a:bodyPr>
          <a:lstStyle/>
          <a:p>
            <a:pPr algn="l">
              <a:lnSpc>
                <a:spcPts val="2862"/>
              </a:lnSpc>
            </a:pPr>
            <a:r>
              <a:rPr lang="en-US" sz="1800" b="1" spc="-45" dirty="0">
                <a:solidFill>
                  <a:srgbClr val="181C24">
                    <a:alpha val="100000"/>
                  </a:srgbClr>
                </a:solidFill>
                <a:latin typeface="Quicksand" panose="00000700000000000000" pitchFamily="2" charset="0"/>
              </a:rPr>
              <a:t>Behavioral Patterns</a:t>
            </a:r>
          </a:p>
        </p:txBody>
      </p:sp>
      <p:sp>
        <p:nvSpPr>
          <p:cNvPr id="661" name="Description of a primary heading-3">
            <a:extLst>
              <a:ext uri="{FF2B5EF4-FFF2-40B4-BE49-F238E27FC236}">
                <a16:creationId xmlns:a16="http://schemas.microsoft.com/office/drawing/2014/main" id="{111B4A49-B930-4A89-A1CD-6CA2B3D95AED}"/>
              </a:ext>
            </a:extLst>
          </p:cNvPr>
          <p:cNvSpPr txBox="1"/>
          <p:nvPr/>
        </p:nvSpPr>
        <p:spPr>
          <a:xfrm>
            <a:off x="1363885" y="7860506"/>
            <a:ext cx="7548562" cy="990600"/>
          </a:xfrm>
          <a:prstGeom prst="rect">
            <a:avLst/>
          </a:prstGeom>
          <a:noFill/>
        </p:spPr>
        <p:txBody>
          <a:bodyPr vertOverflow="clip" horzOverflow="clip" wrap="square" lIns="0" tIns="0" rIns="0" bIns="0" rtlCol="0" anchor="t">
            <a:spAutoFit/>
          </a:bodyPr>
          <a:lstStyle/>
          <a:p>
            <a:pPr algn="l">
              <a:lnSpc>
                <a:spcPts val="2574"/>
              </a:lnSpc>
            </a:pPr>
            <a:r>
              <a:rPr lang="en-US" sz="1650" spc="-16" dirty="0">
                <a:solidFill>
                  <a:srgbClr val="181C24">
                    <a:alpha val="100000"/>
                  </a:srgbClr>
                </a:solidFill>
                <a:latin typeface="IBM Plex Sans" panose="00000700000000000000" pitchFamily="2" charset="0"/>
              </a:rPr>
              <a:t>The analysis showed a strong correlation between social media usage and distraction levels, indicating that higher social media usage tends to correlate with increased distraction, impacting productivity and mental well-being.</a:t>
            </a:r>
          </a:p>
        </p:txBody>
      </p:sp>
      <p:pic>
        <p:nvPicPr>
          <p:cNvPr id="663"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8">
            <a:alphaModFix/>
          </a:blip>
          <a:stretch/>
        </p:blipFill>
        <p:spPr>
          <a:xfrm>
            <a:off x="9410700" y="2262188"/>
            <a:ext cx="419100" cy="457200"/>
          </a:xfrm>
          <a:prstGeom prst="rect">
            <a:avLst/>
          </a:prstGeom>
        </p:spPr>
      </p:pic>
      <p:sp>
        <p:nvSpPr>
          <p:cNvPr id="665" name="-4">
            <a:extLst>
              <a:ext uri="{FF2B5EF4-FFF2-40B4-BE49-F238E27FC236}">
                <a16:creationId xmlns:a16="http://schemas.microsoft.com/office/drawing/2014/main" id="{111B4A49-B930-4A89-A1CD-6CA2B3D95AED}"/>
              </a:ext>
            </a:extLst>
          </p:cNvPr>
          <p:cNvSpPr txBox="1"/>
          <p:nvPr/>
        </p:nvSpPr>
        <p:spPr>
          <a:xfrm>
            <a:off x="9527858" y="2304002"/>
            <a:ext cx="214312" cy="390525"/>
          </a:xfrm>
          <a:prstGeom prst="rect">
            <a:avLst/>
          </a:prstGeom>
          <a:noFill/>
        </p:spPr>
        <p:txBody>
          <a:bodyPr vertOverflow="clip" horzOverflow="clip" wrap="square" lIns="0" tIns="0" rIns="0" bIns="0" rtlCol="0" anchor="t">
            <a:spAutoFit/>
          </a:bodyPr>
          <a:lstStyle/>
          <a:p>
            <a:pPr algn="ctr">
              <a:lnSpc>
                <a:spcPts val="2970"/>
              </a:lnSpc>
            </a:pPr>
            <a:r>
              <a:rPr lang="en-US" sz="1980" b="1" spc="-50" dirty="0">
                <a:solidFill>
                  <a:srgbClr val="FFFFFF">
                    <a:alpha val="100000"/>
                  </a:srgbClr>
                </a:solidFill>
                <a:latin typeface="Quicksand" panose="00000700000000000000" pitchFamily="2" charset="0"/>
              </a:rPr>
              <a:t>5.</a:t>
            </a:r>
          </a:p>
        </p:txBody>
      </p:sp>
      <p:sp>
        <p:nvSpPr>
          <p:cNvPr id="667" name="Primary Heading-4">
            <a:extLst>
              <a:ext uri="{FF2B5EF4-FFF2-40B4-BE49-F238E27FC236}">
                <a16:creationId xmlns:a16="http://schemas.microsoft.com/office/drawing/2014/main" id="{111B4A49-B930-4A89-A1CD-6CA2B3D95AED}"/>
              </a:ext>
            </a:extLst>
          </p:cNvPr>
          <p:cNvSpPr txBox="1"/>
          <p:nvPr/>
        </p:nvSpPr>
        <p:spPr>
          <a:xfrm>
            <a:off x="10012585" y="2262188"/>
            <a:ext cx="7548562" cy="371475"/>
          </a:xfrm>
          <a:prstGeom prst="rect">
            <a:avLst/>
          </a:prstGeom>
          <a:noFill/>
        </p:spPr>
        <p:txBody>
          <a:bodyPr vertOverflow="clip" horzOverflow="clip" wrap="square" lIns="0" tIns="0" rIns="0" bIns="0" rtlCol="0" anchor="t">
            <a:spAutoFit/>
          </a:bodyPr>
          <a:lstStyle/>
          <a:p>
            <a:pPr algn="l">
              <a:lnSpc>
                <a:spcPts val="2862"/>
              </a:lnSpc>
            </a:pPr>
            <a:r>
              <a:rPr lang="en-US" sz="1800" b="1" spc="-45" dirty="0">
                <a:solidFill>
                  <a:srgbClr val="181C24">
                    <a:alpha val="100000"/>
                  </a:srgbClr>
                </a:solidFill>
                <a:latin typeface="Quicksand" panose="00000700000000000000" pitchFamily="2" charset="0"/>
              </a:rPr>
              <a:t>Addiction Score</a:t>
            </a:r>
          </a:p>
        </p:txBody>
      </p:sp>
      <p:sp>
        <p:nvSpPr>
          <p:cNvPr id="669" name="Description of a primary heading-4">
            <a:extLst>
              <a:ext uri="{FF2B5EF4-FFF2-40B4-BE49-F238E27FC236}">
                <a16:creationId xmlns:a16="http://schemas.microsoft.com/office/drawing/2014/main" id="{111B4A49-B930-4A89-A1CD-6CA2B3D95AED}"/>
              </a:ext>
            </a:extLst>
          </p:cNvPr>
          <p:cNvSpPr txBox="1"/>
          <p:nvPr/>
        </p:nvSpPr>
        <p:spPr>
          <a:xfrm>
            <a:off x="10012585" y="2701862"/>
            <a:ext cx="7548562" cy="990600"/>
          </a:xfrm>
          <a:prstGeom prst="rect">
            <a:avLst/>
          </a:prstGeom>
          <a:noFill/>
        </p:spPr>
        <p:txBody>
          <a:bodyPr vertOverflow="clip" horzOverflow="clip" wrap="square" lIns="0" tIns="0" rIns="0" bIns="0" rtlCol="0" anchor="t">
            <a:spAutoFit/>
          </a:bodyPr>
          <a:lstStyle/>
          <a:p>
            <a:pPr algn="l">
              <a:lnSpc>
                <a:spcPts val="2574"/>
              </a:lnSpc>
            </a:pPr>
            <a:r>
              <a:rPr lang="en-US" sz="1650" spc="-16" dirty="0">
                <a:solidFill>
                  <a:srgbClr val="181C24">
                    <a:alpha val="100000"/>
                  </a:srgbClr>
                </a:solidFill>
                <a:latin typeface="IBM Plex Sans" panose="00000700000000000000" pitchFamily="2" charset="0"/>
              </a:rPr>
              <a:t>The addiction score distribution indicated that a significant portion of users exhibited high addiction tendencies, with slight variations observed based on gender, highlighting the need for tailored interventions.</a:t>
            </a:r>
          </a:p>
        </p:txBody>
      </p:sp>
      <p:pic>
        <p:nvPicPr>
          <p:cNvPr id="671"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9">
            <a:alphaModFix/>
          </a:blip>
          <a:stretch/>
        </p:blipFill>
        <p:spPr>
          <a:xfrm>
            <a:off x="9410700" y="3872770"/>
            <a:ext cx="419100" cy="457200"/>
          </a:xfrm>
          <a:prstGeom prst="rect">
            <a:avLst/>
          </a:prstGeom>
        </p:spPr>
      </p:pic>
      <p:sp>
        <p:nvSpPr>
          <p:cNvPr id="673" name="-5">
            <a:extLst>
              <a:ext uri="{FF2B5EF4-FFF2-40B4-BE49-F238E27FC236}">
                <a16:creationId xmlns:a16="http://schemas.microsoft.com/office/drawing/2014/main" id="{111B4A49-B930-4A89-A1CD-6CA2B3D95AED}"/>
              </a:ext>
            </a:extLst>
          </p:cNvPr>
          <p:cNvSpPr txBox="1"/>
          <p:nvPr/>
        </p:nvSpPr>
        <p:spPr>
          <a:xfrm>
            <a:off x="9525572" y="3914584"/>
            <a:ext cx="223838" cy="390525"/>
          </a:xfrm>
          <a:prstGeom prst="rect">
            <a:avLst/>
          </a:prstGeom>
          <a:noFill/>
        </p:spPr>
        <p:txBody>
          <a:bodyPr vertOverflow="clip" horzOverflow="clip" wrap="square" lIns="0" tIns="0" rIns="0" bIns="0" rtlCol="0" anchor="t">
            <a:spAutoFit/>
          </a:bodyPr>
          <a:lstStyle/>
          <a:p>
            <a:pPr algn="ctr">
              <a:lnSpc>
                <a:spcPts val="2970"/>
              </a:lnSpc>
            </a:pPr>
            <a:r>
              <a:rPr lang="en-US" sz="1980" b="1" spc="-50" dirty="0">
                <a:solidFill>
                  <a:srgbClr val="FFFFFF">
                    <a:alpha val="100000"/>
                  </a:srgbClr>
                </a:solidFill>
                <a:latin typeface="Quicksand" panose="00000700000000000000" pitchFamily="2" charset="0"/>
              </a:rPr>
              <a:t>6.</a:t>
            </a:r>
          </a:p>
        </p:txBody>
      </p:sp>
      <p:sp>
        <p:nvSpPr>
          <p:cNvPr id="675" name="Primary Heading-5">
            <a:extLst>
              <a:ext uri="{FF2B5EF4-FFF2-40B4-BE49-F238E27FC236}">
                <a16:creationId xmlns:a16="http://schemas.microsoft.com/office/drawing/2014/main" id="{111B4A49-B930-4A89-A1CD-6CA2B3D95AED}"/>
              </a:ext>
            </a:extLst>
          </p:cNvPr>
          <p:cNvSpPr txBox="1"/>
          <p:nvPr/>
        </p:nvSpPr>
        <p:spPr>
          <a:xfrm>
            <a:off x="10012585" y="3872770"/>
            <a:ext cx="7548562" cy="371475"/>
          </a:xfrm>
          <a:prstGeom prst="rect">
            <a:avLst/>
          </a:prstGeom>
          <a:noFill/>
        </p:spPr>
        <p:txBody>
          <a:bodyPr vertOverflow="clip" horzOverflow="clip" wrap="square" lIns="0" tIns="0" rIns="0" bIns="0" rtlCol="0" anchor="t">
            <a:spAutoFit/>
          </a:bodyPr>
          <a:lstStyle/>
          <a:p>
            <a:pPr algn="l">
              <a:lnSpc>
                <a:spcPts val="2862"/>
              </a:lnSpc>
            </a:pPr>
            <a:r>
              <a:rPr lang="en-US" sz="1800" b="1" spc="-45" dirty="0">
                <a:solidFill>
                  <a:srgbClr val="181C24">
                    <a:alpha val="100000"/>
                  </a:srgbClr>
                </a:solidFill>
                <a:latin typeface="Quicksand" panose="00000700000000000000" pitchFamily="2" charset="0"/>
              </a:rPr>
              <a:t>Machine Learning Model Performance</a:t>
            </a:r>
          </a:p>
        </p:txBody>
      </p:sp>
      <p:sp>
        <p:nvSpPr>
          <p:cNvPr id="677" name="Description of a primary heading-5">
            <a:extLst>
              <a:ext uri="{FF2B5EF4-FFF2-40B4-BE49-F238E27FC236}">
                <a16:creationId xmlns:a16="http://schemas.microsoft.com/office/drawing/2014/main" id="{111B4A49-B930-4A89-A1CD-6CA2B3D95AED}"/>
              </a:ext>
            </a:extLst>
          </p:cNvPr>
          <p:cNvSpPr txBox="1"/>
          <p:nvPr/>
        </p:nvSpPr>
        <p:spPr>
          <a:xfrm>
            <a:off x="10012585" y="4312444"/>
            <a:ext cx="7548562" cy="1314450"/>
          </a:xfrm>
          <a:prstGeom prst="rect">
            <a:avLst/>
          </a:prstGeom>
          <a:noFill/>
        </p:spPr>
        <p:txBody>
          <a:bodyPr vertOverflow="clip" horzOverflow="clip" wrap="square" lIns="0" tIns="0" rIns="0" bIns="0" rtlCol="0" anchor="t">
            <a:spAutoFit/>
          </a:bodyPr>
          <a:lstStyle/>
          <a:p>
            <a:pPr algn="l">
              <a:lnSpc>
                <a:spcPts val="2574"/>
              </a:lnSpc>
            </a:pPr>
            <a:r>
              <a:rPr lang="en-US" sz="1650" spc="-16" dirty="0">
                <a:solidFill>
                  <a:srgbClr val="181C24">
                    <a:alpha val="100000"/>
                  </a:srgbClr>
                </a:solidFill>
                <a:latin typeface="IBM Plex Sans" panose="00000700000000000000" pitchFamily="2" charset="0"/>
              </a:rPr>
              <a:t>The Random Forest Classifier achieved a high accuracy score, demonstrating its effectiveness in predicting social media addiction. The analysis of feature importance revealed that social media usage duration, frequency of distractions, and validation-seeking behavior were the most influential factors.</a:t>
            </a:r>
          </a:p>
        </p:txBody>
      </p:sp>
      <p:pic>
        <p:nvPicPr>
          <p:cNvPr id="679"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10">
            <a:alphaModFix/>
          </a:blip>
          <a:stretch/>
        </p:blipFill>
        <p:spPr>
          <a:xfrm>
            <a:off x="9410700" y="5810250"/>
            <a:ext cx="419100" cy="457200"/>
          </a:xfrm>
          <a:prstGeom prst="rect">
            <a:avLst/>
          </a:prstGeom>
        </p:spPr>
      </p:pic>
      <p:sp>
        <p:nvSpPr>
          <p:cNvPr id="681" name="-6">
            <a:extLst>
              <a:ext uri="{FF2B5EF4-FFF2-40B4-BE49-F238E27FC236}">
                <a16:creationId xmlns:a16="http://schemas.microsoft.com/office/drawing/2014/main" id="{111B4A49-B930-4A89-A1CD-6CA2B3D95AED}"/>
              </a:ext>
            </a:extLst>
          </p:cNvPr>
          <p:cNvSpPr txBox="1"/>
          <p:nvPr/>
        </p:nvSpPr>
        <p:spPr>
          <a:xfrm>
            <a:off x="9535001" y="5852065"/>
            <a:ext cx="204788" cy="390525"/>
          </a:xfrm>
          <a:prstGeom prst="rect">
            <a:avLst/>
          </a:prstGeom>
          <a:noFill/>
        </p:spPr>
        <p:txBody>
          <a:bodyPr vertOverflow="clip" horzOverflow="clip" wrap="square" lIns="0" tIns="0" rIns="0" bIns="0" rtlCol="0" anchor="t">
            <a:spAutoFit/>
          </a:bodyPr>
          <a:lstStyle/>
          <a:p>
            <a:pPr algn="ctr">
              <a:lnSpc>
                <a:spcPts val="2970"/>
              </a:lnSpc>
            </a:pPr>
            <a:r>
              <a:rPr lang="en-US" sz="1980" b="1" spc="-50" dirty="0">
                <a:solidFill>
                  <a:srgbClr val="FFFFFF">
                    <a:alpha val="100000"/>
                  </a:srgbClr>
                </a:solidFill>
                <a:latin typeface="Quicksand" panose="00000700000000000000" pitchFamily="2" charset="0"/>
              </a:rPr>
              <a:t>7.</a:t>
            </a:r>
          </a:p>
        </p:txBody>
      </p:sp>
      <p:sp>
        <p:nvSpPr>
          <p:cNvPr id="683" name="Primary Heading-6">
            <a:extLst>
              <a:ext uri="{FF2B5EF4-FFF2-40B4-BE49-F238E27FC236}">
                <a16:creationId xmlns:a16="http://schemas.microsoft.com/office/drawing/2014/main" id="{111B4A49-B930-4A89-A1CD-6CA2B3D95AED}"/>
              </a:ext>
            </a:extLst>
          </p:cNvPr>
          <p:cNvSpPr txBox="1"/>
          <p:nvPr/>
        </p:nvSpPr>
        <p:spPr>
          <a:xfrm>
            <a:off x="10012585" y="5810250"/>
            <a:ext cx="7548562" cy="371475"/>
          </a:xfrm>
          <a:prstGeom prst="rect">
            <a:avLst/>
          </a:prstGeom>
          <a:noFill/>
        </p:spPr>
        <p:txBody>
          <a:bodyPr vertOverflow="clip" horzOverflow="clip" wrap="square" lIns="0" tIns="0" rIns="0" bIns="0" rtlCol="0" anchor="t">
            <a:spAutoFit/>
          </a:bodyPr>
          <a:lstStyle/>
          <a:p>
            <a:pPr algn="l">
              <a:lnSpc>
                <a:spcPts val="2862"/>
              </a:lnSpc>
            </a:pPr>
            <a:r>
              <a:rPr lang="en-US" sz="1800" b="1" spc="-45" dirty="0">
                <a:solidFill>
                  <a:srgbClr val="181C24">
                    <a:alpha val="100000"/>
                  </a:srgbClr>
                </a:solidFill>
                <a:latin typeface="Quicksand" panose="00000700000000000000" pitchFamily="2" charset="0"/>
              </a:rPr>
              <a:t>Dimensionality Reduction and Clustering</a:t>
            </a:r>
          </a:p>
        </p:txBody>
      </p:sp>
      <p:sp>
        <p:nvSpPr>
          <p:cNvPr id="685" name="Description of a primary heading-6">
            <a:extLst>
              <a:ext uri="{FF2B5EF4-FFF2-40B4-BE49-F238E27FC236}">
                <a16:creationId xmlns:a16="http://schemas.microsoft.com/office/drawing/2014/main" id="{111B4A49-B930-4A89-A1CD-6CA2B3D95AED}"/>
              </a:ext>
            </a:extLst>
          </p:cNvPr>
          <p:cNvSpPr txBox="1"/>
          <p:nvPr/>
        </p:nvSpPr>
        <p:spPr>
          <a:xfrm>
            <a:off x="10012585" y="6249924"/>
            <a:ext cx="7548562" cy="990600"/>
          </a:xfrm>
          <a:prstGeom prst="rect">
            <a:avLst/>
          </a:prstGeom>
          <a:noFill/>
        </p:spPr>
        <p:txBody>
          <a:bodyPr vertOverflow="clip" horzOverflow="clip" wrap="square" lIns="0" tIns="0" rIns="0" bIns="0" rtlCol="0" anchor="t">
            <a:spAutoFit/>
          </a:bodyPr>
          <a:lstStyle/>
          <a:p>
            <a:pPr algn="l">
              <a:lnSpc>
                <a:spcPts val="2574"/>
              </a:lnSpc>
            </a:pPr>
            <a:r>
              <a:rPr lang="en-US" sz="1650" spc="-16" dirty="0">
                <a:solidFill>
                  <a:srgbClr val="181C24">
                    <a:alpha val="100000"/>
                  </a:srgbClr>
                </a:solidFill>
                <a:latin typeface="IBM Plex Sans" panose="00000700000000000000" pitchFamily="2" charset="0"/>
              </a:rPr>
              <a:t>PCA visualization and K-Means clustering effectively segmented users into high and low addiction risk categories, providing clear visual groupings and insights into addiction patterns.</a:t>
            </a:r>
          </a:p>
        </p:txBody>
      </p:sp>
      <p:pic>
        <p:nvPicPr>
          <p:cNvPr id="687"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11">
            <a:alphaModFix/>
          </a:blip>
          <a:stretch/>
        </p:blipFill>
        <p:spPr>
          <a:xfrm>
            <a:off x="9410700" y="7420832"/>
            <a:ext cx="419100" cy="457200"/>
          </a:xfrm>
          <a:prstGeom prst="rect">
            <a:avLst/>
          </a:prstGeom>
        </p:spPr>
      </p:pic>
      <p:sp>
        <p:nvSpPr>
          <p:cNvPr id="689" name="-7">
            <a:extLst>
              <a:ext uri="{FF2B5EF4-FFF2-40B4-BE49-F238E27FC236}">
                <a16:creationId xmlns:a16="http://schemas.microsoft.com/office/drawing/2014/main" id="{111B4A49-B930-4A89-A1CD-6CA2B3D95AED}"/>
              </a:ext>
            </a:extLst>
          </p:cNvPr>
          <p:cNvSpPr txBox="1"/>
          <p:nvPr/>
        </p:nvSpPr>
        <p:spPr>
          <a:xfrm>
            <a:off x="9526143" y="7462647"/>
            <a:ext cx="223838" cy="390525"/>
          </a:xfrm>
          <a:prstGeom prst="rect">
            <a:avLst/>
          </a:prstGeom>
          <a:noFill/>
        </p:spPr>
        <p:txBody>
          <a:bodyPr vertOverflow="clip" horzOverflow="clip" wrap="square" lIns="0" tIns="0" rIns="0" bIns="0" rtlCol="0" anchor="t">
            <a:spAutoFit/>
          </a:bodyPr>
          <a:lstStyle/>
          <a:p>
            <a:pPr algn="ctr">
              <a:lnSpc>
                <a:spcPts val="2970"/>
              </a:lnSpc>
            </a:pPr>
            <a:r>
              <a:rPr lang="en-US" sz="1980" b="1" spc="-50" dirty="0">
                <a:solidFill>
                  <a:srgbClr val="FFFFFF">
                    <a:alpha val="100000"/>
                  </a:srgbClr>
                </a:solidFill>
                <a:latin typeface="Quicksand" panose="00000700000000000000" pitchFamily="2" charset="0"/>
              </a:rPr>
              <a:t>8.</a:t>
            </a:r>
          </a:p>
        </p:txBody>
      </p:sp>
      <p:sp>
        <p:nvSpPr>
          <p:cNvPr id="691" name="Primary Heading-7">
            <a:extLst>
              <a:ext uri="{FF2B5EF4-FFF2-40B4-BE49-F238E27FC236}">
                <a16:creationId xmlns:a16="http://schemas.microsoft.com/office/drawing/2014/main" id="{111B4A49-B930-4A89-A1CD-6CA2B3D95AED}"/>
              </a:ext>
            </a:extLst>
          </p:cNvPr>
          <p:cNvSpPr txBox="1"/>
          <p:nvPr/>
        </p:nvSpPr>
        <p:spPr>
          <a:xfrm>
            <a:off x="10012585" y="7420832"/>
            <a:ext cx="7548562" cy="371475"/>
          </a:xfrm>
          <a:prstGeom prst="rect">
            <a:avLst/>
          </a:prstGeom>
          <a:noFill/>
        </p:spPr>
        <p:txBody>
          <a:bodyPr vertOverflow="clip" horzOverflow="clip" wrap="square" lIns="0" tIns="0" rIns="0" bIns="0" rtlCol="0" anchor="t">
            <a:spAutoFit/>
          </a:bodyPr>
          <a:lstStyle/>
          <a:p>
            <a:pPr algn="l">
              <a:lnSpc>
                <a:spcPts val="2862"/>
              </a:lnSpc>
            </a:pPr>
            <a:r>
              <a:rPr lang="en-US" sz="1800" b="1" spc="-45" dirty="0">
                <a:solidFill>
                  <a:srgbClr val="181C24">
                    <a:alpha val="100000"/>
                  </a:srgbClr>
                </a:solidFill>
                <a:latin typeface="Quicksand" panose="00000700000000000000" pitchFamily="2" charset="0"/>
              </a:rPr>
              <a:t>Interactive Dashboard</a:t>
            </a:r>
          </a:p>
        </p:txBody>
      </p:sp>
      <p:sp>
        <p:nvSpPr>
          <p:cNvPr id="693" name="Description of a primary heading-7">
            <a:extLst>
              <a:ext uri="{FF2B5EF4-FFF2-40B4-BE49-F238E27FC236}">
                <a16:creationId xmlns:a16="http://schemas.microsoft.com/office/drawing/2014/main" id="{111B4A49-B930-4A89-A1CD-6CA2B3D95AED}"/>
              </a:ext>
            </a:extLst>
          </p:cNvPr>
          <p:cNvSpPr txBox="1"/>
          <p:nvPr/>
        </p:nvSpPr>
        <p:spPr>
          <a:xfrm>
            <a:off x="10012585" y="7860506"/>
            <a:ext cx="7548562" cy="1314450"/>
          </a:xfrm>
          <a:prstGeom prst="rect">
            <a:avLst/>
          </a:prstGeom>
          <a:noFill/>
        </p:spPr>
        <p:txBody>
          <a:bodyPr vertOverflow="clip" horzOverflow="clip" wrap="square" lIns="0" tIns="0" rIns="0" bIns="0" rtlCol="0" anchor="t">
            <a:spAutoFit/>
          </a:bodyPr>
          <a:lstStyle/>
          <a:p>
            <a:pPr algn="l">
              <a:lnSpc>
                <a:spcPts val="2574"/>
              </a:lnSpc>
            </a:pPr>
            <a:r>
              <a:rPr lang="en-US" sz="1650" spc="-16" dirty="0">
                <a:solidFill>
                  <a:srgbClr val="181C24">
                    <a:alpha val="100000"/>
                  </a:srgbClr>
                </a:solidFill>
                <a:latin typeface="IBM Plex Sans" panose="00000700000000000000" pitchFamily="2" charset="0"/>
              </a:rPr>
              <a:t>The interactive dashboard created using Dash enhanced the project's interactivity, allowing users to explore the data through dynamic visualizations. This user-friendly interface made the findings more accessible and engaging, providing a valuable tool for further analysis and exploration.</a:t>
            </a:r>
          </a:p>
        </p:txBody>
      </p:sp>
      <p:sp>
        <p:nvSpPr>
          <p:cNvPr id="695" name="Click here to edit title-469">
            <a:extLst>
              <a:ext uri="{FF2B5EF4-FFF2-40B4-BE49-F238E27FC236}">
                <a16:creationId xmlns:a16="http://schemas.microsoft.com/office/drawing/2014/main" id="{111B4A49-B930-4A89-A1CD-6CA2B3D95AED}"/>
              </a:ext>
            </a:extLst>
          </p:cNvPr>
          <p:cNvSpPr txBox="1"/>
          <p:nvPr/>
        </p:nvSpPr>
        <p:spPr>
          <a:xfrm>
            <a:off x="762000" y="728662"/>
            <a:ext cx="15197138" cy="685800"/>
          </a:xfrm>
          <a:prstGeom prst="rect">
            <a:avLst/>
          </a:prstGeom>
          <a:noFill/>
        </p:spPr>
        <p:txBody>
          <a:bodyPr vertOverflow="clip" horzOverflow="clip" wrap="square" lIns="0" tIns="0" rIns="0" bIns="0" rtlCol="0" anchor="t">
            <a:spAutoFit/>
          </a:bodyPr>
          <a:lstStyle/>
          <a:p>
            <a:pPr algn="l">
              <a:lnSpc>
                <a:spcPts val="5292"/>
              </a:lnSpc>
            </a:pPr>
            <a:r>
              <a:rPr lang="en-US" sz="4200" b="1" spc="-105" dirty="0">
                <a:solidFill>
                  <a:srgbClr val="181C24">
                    <a:alpha val="100000"/>
                  </a:srgbClr>
                </a:solidFill>
                <a:latin typeface="Quicksand" panose="00000700000000000000" pitchFamily="2" charset="0"/>
              </a:rPr>
              <a:t>Conclusion</a:t>
            </a:r>
          </a:p>
        </p:txBody>
      </p:sp>
    </p:spTree>
    <p:extLst>
      <p:ext uri="{BB962C8B-B14F-4D97-AF65-F5344CB8AC3E}">
        <p14:creationId xmlns:p14="http://schemas.microsoft.com/office/powerpoint/2010/main" val="36480479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9"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2">
            <a:alphaModFix/>
          </a:blip>
          <a:stretch/>
        </p:blipFill>
        <p:spPr>
          <a:xfrm>
            <a:off x="0" y="0"/>
            <a:ext cx="18288000" cy="10287000"/>
          </a:xfrm>
          <a:prstGeom prst="rect">
            <a:avLst/>
          </a:prstGeom>
        </p:spPr>
      </p:pic>
      <p:pic>
        <p:nvPicPr>
          <p:cNvPr id="740"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3">
            <a:alphaModFix/>
          </a:blip>
          <a:stretch/>
        </p:blipFill>
        <p:spPr>
          <a:xfrm>
            <a:off x="12951619" y="0"/>
            <a:ext cx="5336381" cy="2847826"/>
          </a:xfrm>
          <a:prstGeom prst="rect">
            <a:avLst/>
          </a:prstGeom>
        </p:spPr>
      </p:pic>
      <p:pic>
        <p:nvPicPr>
          <p:cNvPr id="741" name="pyramidsvg">
            <a:extLst>
              <a:ext uri="{FF2B5EF4-FFF2-40B4-BE49-F238E27FC236}">
                <a16:creationId xmlns:a16="http://schemas.microsoft.com/office/drawing/2014/main" id="{A8642F66-C0BB-4949-9A9C-024B120A5D52}"/>
              </a:ext>
            </a:extLst>
          </p:cNvPr>
          <p:cNvPicPr>
            <a:picLocks noChangeAspect="1"/>
          </p:cNvPicPr>
          <p:nvPr/>
        </p:nvPicPr>
        <p:blipFill rotWithShape="1">
          <a:blip r:embed="rId4">
            <a:alphaModFix/>
            <a:extLst>
              <a:ext uri="{F9A95E34-6725-4417-B12E-FE7F7FBAB290}">
                <asvg:svgBlip xmlns:asvg="http://schemas.microsoft.com/office/drawing/2016/SVG/main" xmlns:p14="http://schemas.microsoft.com/office/powerpoint/2010/main" xmlns:a14="http://schemas.microsoft.com/office/drawing/2010/main" xmlns:a16="http://schemas.microsoft.com/office/drawing/2014/main" xmlns="" r:embed="rId184"/>
                <a14:useLocalDpi xmlns:a14="http://schemas.microsoft.com/office/drawing/2010/main" xmlns:p14="http://schemas.microsoft.com/office/powerpoint/2010/main" xmlns:asvg="http://schemas.microsoft.com/office/drawing/2016/SVG/main" xmlns:a16="http://schemas.microsoft.com/office/drawing/2014/main" xmlns="" val="0"/>
              </a:ext>
            </a:extLst>
          </a:blip>
          <a:srcRect/>
          <a:stretch/>
        </p:blipFill>
        <p:spPr>
          <a:xfrm>
            <a:off x="857250" y="2286000"/>
            <a:ext cx="16668750" cy="1333500"/>
          </a:xfrm>
          <a:prstGeom prst="rect">
            <a:avLst/>
          </a:prstGeom>
        </p:spPr>
      </p:pic>
      <p:pic>
        <p:nvPicPr>
          <p:cNvPr id="742" name="iconNode0">
            <a:extLst>
              <a:ext uri="{FF2B5EF4-FFF2-40B4-BE49-F238E27FC236}">
                <a16:creationId xmlns:a16="http://schemas.microsoft.com/office/drawing/2014/main" id="{A8642F66-C0BB-4949-9A9C-024B120A5D52}"/>
              </a:ext>
            </a:extLst>
          </p:cNvPr>
          <p:cNvPicPr>
            <a:picLocks noChangeAspect="1"/>
          </p:cNvPicPr>
          <p:nvPr/>
        </p:nvPicPr>
        <p:blipFill rotWithShape="1">
          <a:blip r:embed="rId185">
            <a:alphaModFix/>
            <a:extLst>
              <a:ext uri="{80E885D2-58D9-426C-8982-A2A467FD0339}">
                <asvg:svgBlip xmlns:asvg="http://schemas.microsoft.com/office/drawing/2016/SVG/main" xmlns:p14="http://schemas.microsoft.com/office/powerpoint/2010/main" xmlns:a14="http://schemas.microsoft.com/office/drawing/2010/main" xmlns:a16="http://schemas.microsoft.com/office/drawing/2014/main" xmlns="" r:embed="rId187"/>
                <a14:useLocalDpi xmlns:a14="http://schemas.microsoft.com/office/drawing/2010/main" xmlns:p14="http://schemas.microsoft.com/office/powerpoint/2010/main" xmlns:asvg="http://schemas.microsoft.com/office/drawing/2016/SVG/main" xmlns:a16="http://schemas.microsoft.com/office/drawing/2014/main" xmlns="" val="0"/>
              </a:ext>
            </a:extLst>
          </a:blip>
          <a:srcRect/>
          <a:stretch/>
        </p:blipFill>
        <p:spPr>
          <a:xfrm>
            <a:off x="2012156" y="2552700"/>
            <a:ext cx="2000250" cy="800100"/>
          </a:xfrm>
          <a:prstGeom prst="rect">
            <a:avLst/>
          </a:prstGeom>
        </p:spPr>
      </p:pic>
      <p:sp>
        <p:nvSpPr>
          <p:cNvPr id="744" name="Primary Heading-0">
            <a:extLst>
              <a:ext uri="{FF2B5EF4-FFF2-40B4-BE49-F238E27FC236}">
                <a16:creationId xmlns:a16="http://schemas.microsoft.com/office/drawing/2014/main" id="{111B4A49-B930-4A89-A1CD-6CA2B3D95AED}"/>
              </a:ext>
            </a:extLst>
          </p:cNvPr>
          <p:cNvSpPr txBox="1"/>
          <p:nvPr/>
        </p:nvSpPr>
        <p:spPr>
          <a:xfrm>
            <a:off x="952500" y="3924300"/>
            <a:ext cx="3776662" cy="381000"/>
          </a:xfrm>
          <a:prstGeom prst="rect">
            <a:avLst/>
          </a:prstGeom>
          <a:noFill/>
        </p:spPr>
        <p:txBody>
          <a:bodyPr vertOverflow="clip" horzOverflow="clip" wrap="square" lIns="0" tIns="0" rIns="0" bIns="0" rtlCol="0" anchor="t">
            <a:spAutoFit/>
          </a:bodyPr>
          <a:lstStyle/>
          <a:p>
            <a:pPr algn="l">
              <a:lnSpc>
                <a:spcPts val="2940"/>
              </a:lnSpc>
            </a:pPr>
            <a:r>
              <a:rPr lang="en-US" sz="2100" b="1" spc="-52" dirty="0">
                <a:solidFill>
                  <a:srgbClr val="181C24">
                    <a:alpha val="100000"/>
                  </a:srgbClr>
                </a:solidFill>
                <a:latin typeface="Quicksand" panose="00000700000000000000" pitchFamily="2" charset="0"/>
              </a:rPr>
              <a:t>Scikit-learn Documentation</a:t>
            </a:r>
          </a:p>
        </p:txBody>
      </p:sp>
      <p:sp>
        <p:nvSpPr>
          <p:cNvPr id="746" name="Description of a primary heading-0">
            <a:extLst>
              <a:ext uri="{FF2B5EF4-FFF2-40B4-BE49-F238E27FC236}">
                <a16:creationId xmlns:a16="http://schemas.microsoft.com/office/drawing/2014/main" id="{111B4A49-B930-4A89-A1CD-6CA2B3D95AED}"/>
              </a:ext>
            </a:extLst>
          </p:cNvPr>
          <p:cNvSpPr txBox="1"/>
          <p:nvPr/>
        </p:nvSpPr>
        <p:spPr>
          <a:xfrm>
            <a:off x="952500" y="4373785"/>
            <a:ext cx="3776662" cy="3133725"/>
          </a:xfrm>
          <a:prstGeom prst="rect">
            <a:avLst/>
          </a:prstGeom>
          <a:noFill/>
        </p:spPr>
        <p:txBody>
          <a:bodyPr vertOverflow="clip" horzOverflow="clip" wrap="square" lIns="0" tIns="0" rIns="0" bIns="0" rtlCol="0" anchor="t">
            <a:spAutoFit/>
          </a:bodyPr>
          <a:lstStyle/>
          <a:p>
            <a:pPr algn="l">
              <a:lnSpc>
                <a:spcPts val="2736"/>
              </a:lnSpc>
            </a:pPr>
            <a:r>
              <a:rPr lang="en-US" sz="1800" spc="-18" dirty="0">
                <a:solidFill>
                  <a:srgbClr val="181C24">
                    <a:alpha val="100000"/>
                  </a:srgbClr>
                </a:solidFill>
                <a:latin typeface="IBM Plex Sans" panose="00000700000000000000" pitchFamily="2" charset="0"/>
              </a:rPr>
              <a:t>The official documentation for Scikit-learn provides comprehensive information about machine learning in Python. It includes user guides, API references, and tutorials, making it a valuable resource for both beginners and experienced practitioners. Access it at: https://scikit-learn.org</a:t>
            </a:r>
          </a:p>
        </p:txBody>
      </p:sp>
      <p:pic>
        <p:nvPicPr>
          <p:cNvPr id="748" name="iconNode1">
            <a:extLst>
              <a:ext uri="{FF2B5EF4-FFF2-40B4-BE49-F238E27FC236}">
                <a16:creationId xmlns:a16="http://schemas.microsoft.com/office/drawing/2014/main" id="{A8642F66-C0BB-4949-9A9C-024B120A5D52}"/>
              </a:ext>
            </a:extLst>
          </p:cNvPr>
          <p:cNvPicPr>
            <a:picLocks noChangeAspect="1"/>
          </p:cNvPicPr>
          <p:nvPr/>
        </p:nvPicPr>
        <p:blipFill rotWithShape="1">
          <a:blip r:embed="rId188">
            <a:alphaModFix/>
            <a:extLst>
              <a:ext uri="{6920449C-7CA9-42C6-AA9B-9CF5124D2BA8}">
                <asvg:svgBlip xmlns:asvg="http://schemas.microsoft.com/office/drawing/2016/SVG/main" xmlns:p14="http://schemas.microsoft.com/office/powerpoint/2010/main" xmlns:a14="http://schemas.microsoft.com/office/drawing/2010/main" xmlns:a16="http://schemas.microsoft.com/office/drawing/2014/main" xmlns="" r:embed="rId190"/>
                <a14:useLocalDpi xmlns:a14="http://schemas.microsoft.com/office/drawing/2010/main" xmlns:p14="http://schemas.microsoft.com/office/powerpoint/2010/main" xmlns:asvg="http://schemas.microsoft.com/office/drawing/2016/SVG/main" xmlns:a16="http://schemas.microsoft.com/office/drawing/2014/main" xmlns="" val="0"/>
              </a:ext>
            </a:extLst>
          </a:blip>
          <a:srcRect/>
          <a:stretch/>
        </p:blipFill>
        <p:spPr>
          <a:xfrm>
            <a:off x="6131719" y="2552700"/>
            <a:ext cx="2000250" cy="800100"/>
          </a:xfrm>
          <a:prstGeom prst="rect">
            <a:avLst/>
          </a:prstGeom>
        </p:spPr>
      </p:pic>
      <p:sp>
        <p:nvSpPr>
          <p:cNvPr id="750" name="Primary Heading-1">
            <a:extLst>
              <a:ext uri="{FF2B5EF4-FFF2-40B4-BE49-F238E27FC236}">
                <a16:creationId xmlns:a16="http://schemas.microsoft.com/office/drawing/2014/main" id="{111B4A49-B930-4A89-A1CD-6CA2B3D95AED}"/>
              </a:ext>
            </a:extLst>
          </p:cNvPr>
          <p:cNvSpPr txBox="1"/>
          <p:nvPr/>
        </p:nvSpPr>
        <p:spPr>
          <a:xfrm>
            <a:off x="5072062" y="3924300"/>
            <a:ext cx="3776662" cy="381000"/>
          </a:xfrm>
          <a:prstGeom prst="rect">
            <a:avLst/>
          </a:prstGeom>
          <a:noFill/>
        </p:spPr>
        <p:txBody>
          <a:bodyPr vertOverflow="clip" horzOverflow="clip" wrap="square" lIns="0" tIns="0" rIns="0" bIns="0" rtlCol="0" anchor="t">
            <a:spAutoFit/>
          </a:bodyPr>
          <a:lstStyle/>
          <a:p>
            <a:pPr algn="l">
              <a:lnSpc>
                <a:spcPts val="2940"/>
              </a:lnSpc>
            </a:pPr>
            <a:r>
              <a:rPr lang="en-US" sz="2100" b="1" spc="-52" dirty="0">
                <a:solidFill>
                  <a:srgbClr val="181C24">
                    <a:alpha val="100000"/>
                  </a:srgbClr>
                </a:solidFill>
                <a:latin typeface="Quicksand" panose="00000700000000000000" pitchFamily="2" charset="0"/>
              </a:rPr>
              <a:t>Seaborn Library</a:t>
            </a:r>
          </a:p>
        </p:txBody>
      </p:sp>
      <p:sp>
        <p:nvSpPr>
          <p:cNvPr id="752" name="Description of a primary heading-1">
            <a:extLst>
              <a:ext uri="{FF2B5EF4-FFF2-40B4-BE49-F238E27FC236}">
                <a16:creationId xmlns:a16="http://schemas.microsoft.com/office/drawing/2014/main" id="{111B4A49-B930-4A89-A1CD-6CA2B3D95AED}"/>
              </a:ext>
            </a:extLst>
          </p:cNvPr>
          <p:cNvSpPr txBox="1"/>
          <p:nvPr/>
        </p:nvSpPr>
        <p:spPr>
          <a:xfrm>
            <a:off x="5072062" y="4373785"/>
            <a:ext cx="3776662" cy="2438400"/>
          </a:xfrm>
          <a:prstGeom prst="rect">
            <a:avLst/>
          </a:prstGeom>
          <a:noFill/>
        </p:spPr>
        <p:txBody>
          <a:bodyPr vertOverflow="clip" horzOverflow="clip" wrap="square" lIns="0" tIns="0" rIns="0" bIns="0" rtlCol="0" anchor="t">
            <a:spAutoFit/>
          </a:bodyPr>
          <a:lstStyle/>
          <a:p>
            <a:pPr algn="l">
              <a:lnSpc>
                <a:spcPts val="2736"/>
              </a:lnSpc>
            </a:pPr>
            <a:r>
              <a:rPr lang="en-US" sz="1800" spc="-18" dirty="0">
                <a:solidFill>
                  <a:srgbClr val="181C24">
                    <a:alpha val="100000"/>
                  </a:srgbClr>
                </a:solidFill>
                <a:latin typeface="IBM Plex Sans" panose="00000700000000000000" pitchFamily="2" charset="0"/>
              </a:rPr>
              <a:t>Seaborn is a powerful visualization library for Python based on Matplotlib. The documentation offers detailed guidance on creating informative and attractive statistical graphics. For more details, visit: https://seaborn.pydata.org</a:t>
            </a:r>
          </a:p>
        </p:txBody>
      </p:sp>
      <p:pic>
        <p:nvPicPr>
          <p:cNvPr id="754" name="iconNode2">
            <a:extLst>
              <a:ext uri="{FF2B5EF4-FFF2-40B4-BE49-F238E27FC236}">
                <a16:creationId xmlns:a16="http://schemas.microsoft.com/office/drawing/2014/main" id="{A8642F66-C0BB-4949-9A9C-024B120A5D52}"/>
              </a:ext>
            </a:extLst>
          </p:cNvPr>
          <p:cNvPicPr>
            <a:picLocks noChangeAspect="1"/>
          </p:cNvPicPr>
          <p:nvPr/>
        </p:nvPicPr>
        <p:blipFill rotWithShape="1">
          <a:blip r:embed="rId191">
            <a:alphaModFix/>
            <a:extLst>
              <a:ext uri="{F781C04B-0953-41DD-9875-BC0760E55353}">
                <asvg:svgBlip xmlns:asvg="http://schemas.microsoft.com/office/drawing/2016/SVG/main" xmlns:p14="http://schemas.microsoft.com/office/powerpoint/2010/main" xmlns:a14="http://schemas.microsoft.com/office/drawing/2010/main" xmlns:a16="http://schemas.microsoft.com/office/drawing/2014/main" xmlns="" r:embed="rId193"/>
                <a14:useLocalDpi xmlns:a14="http://schemas.microsoft.com/office/drawing/2010/main" xmlns:p14="http://schemas.microsoft.com/office/powerpoint/2010/main" xmlns:asvg="http://schemas.microsoft.com/office/drawing/2016/SVG/main" xmlns:a16="http://schemas.microsoft.com/office/drawing/2014/main" xmlns="" val="0"/>
              </a:ext>
            </a:extLst>
          </a:blip>
          <a:srcRect/>
          <a:stretch/>
        </p:blipFill>
        <p:spPr>
          <a:xfrm>
            <a:off x="10251281" y="2552700"/>
            <a:ext cx="2000250" cy="800100"/>
          </a:xfrm>
          <a:prstGeom prst="rect">
            <a:avLst/>
          </a:prstGeom>
        </p:spPr>
      </p:pic>
      <p:sp>
        <p:nvSpPr>
          <p:cNvPr id="756" name="Primary Heading-2">
            <a:extLst>
              <a:ext uri="{FF2B5EF4-FFF2-40B4-BE49-F238E27FC236}">
                <a16:creationId xmlns:a16="http://schemas.microsoft.com/office/drawing/2014/main" id="{111B4A49-B930-4A89-A1CD-6CA2B3D95AED}"/>
              </a:ext>
            </a:extLst>
          </p:cNvPr>
          <p:cNvSpPr txBox="1"/>
          <p:nvPr/>
        </p:nvSpPr>
        <p:spPr>
          <a:xfrm>
            <a:off x="9191625" y="3924300"/>
            <a:ext cx="3776662" cy="381000"/>
          </a:xfrm>
          <a:prstGeom prst="rect">
            <a:avLst/>
          </a:prstGeom>
          <a:noFill/>
        </p:spPr>
        <p:txBody>
          <a:bodyPr vertOverflow="clip" horzOverflow="clip" wrap="square" lIns="0" tIns="0" rIns="0" bIns="0" rtlCol="0" anchor="t">
            <a:spAutoFit/>
          </a:bodyPr>
          <a:lstStyle/>
          <a:p>
            <a:pPr algn="l">
              <a:lnSpc>
                <a:spcPts val="2940"/>
              </a:lnSpc>
            </a:pPr>
            <a:r>
              <a:rPr lang="en-US" sz="2100" b="1" spc="-52" dirty="0">
                <a:solidFill>
                  <a:srgbClr val="181C24">
                    <a:alpha val="100000"/>
                  </a:srgbClr>
                </a:solidFill>
                <a:latin typeface="Quicksand" panose="00000700000000000000" pitchFamily="2" charset="0"/>
              </a:rPr>
              <a:t>Pandas Documentation</a:t>
            </a:r>
          </a:p>
        </p:txBody>
      </p:sp>
      <p:sp>
        <p:nvSpPr>
          <p:cNvPr id="758" name="Description of a primary heading-2">
            <a:extLst>
              <a:ext uri="{FF2B5EF4-FFF2-40B4-BE49-F238E27FC236}">
                <a16:creationId xmlns:a16="http://schemas.microsoft.com/office/drawing/2014/main" id="{111B4A49-B930-4A89-A1CD-6CA2B3D95AED}"/>
              </a:ext>
            </a:extLst>
          </p:cNvPr>
          <p:cNvSpPr txBox="1"/>
          <p:nvPr/>
        </p:nvSpPr>
        <p:spPr>
          <a:xfrm>
            <a:off x="9191625" y="4373785"/>
            <a:ext cx="3776662" cy="2790825"/>
          </a:xfrm>
          <a:prstGeom prst="rect">
            <a:avLst/>
          </a:prstGeom>
          <a:noFill/>
        </p:spPr>
        <p:txBody>
          <a:bodyPr vertOverflow="clip" horzOverflow="clip" wrap="square" lIns="0" tIns="0" rIns="0" bIns="0" rtlCol="0" anchor="t">
            <a:spAutoFit/>
          </a:bodyPr>
          <a:lstStyle/>
          <a:p>
            <a:pPr algn="l">
              <a:lnSpc>
                <a:spcPts val="2736"/>
              </a:lnSpc>
            </a:pPr>
            <a:r>
              <a:rPr lang="en-US" sz="1800" spc="-18" dirty="0">
                <a:solidFill>
                  <a:srgbClr val="181C24">
                    <a:alpha val="100000"/>
                  </a:srgbClr>
                </a:solidFill>
                <a:latin typeface="IBM Plex Sans" panose="00000700000000000000" pitchFamily="2" charset="0"/>
              </a:rPr>
              <a:t>Pandas is an essential library for data manipulation and analysis in Python. Its documentation includes tutorials, API references, and practical examples that can help users efficiently handle data structures. Find the documentation here: https://pandas.pydata.org</a:t>
            </a:r>
          </a:p>
        </p:txBody>
      </p:sp>
      <p:pic>
        <p:nvPicPr>
          <p:cNvPr id="760" name="iconNode3">
            <a:extLst>
              <a:ext uri="{FF2B5EF4-FFF2-40B4-BE49-F238E27FC236}">
                <a16:creationId xmlns:a16="http://schemas.microsoft.com/office/drawing/2014/main" id="{A8642F66-C0BB-4949-9A9C-024B120A5D52}"/>
              </a:ext>
            </a:extLst>
          </p:cNvPr>
          <p:cNvPicPr>
            <a:picLocks noChangeAspect="1"/>
          </p:cNvPicPr>
          <p:nvPr/>
        </p:nvPicPr>
        <p:blipFill rotWithShape="1">
          <a:blip r:embed="rId194">
            <a:alphaModFix/>
            <a:extLst>
              <a:ext uri="{AE716413-508E-43F9-9563-AFC4268D36B0}">
                <asvg:svgBlip xmlns:asvg="http://schemas.microsoft.com/office/drawing/2016/SVG/main" xmlns:p14="http://schemas.microsoft.com/office/powerpoint/2010/main" xmlns:a14="http://schemas.microsoft.com/office/drawing/2010/main" xmlns:a16="http://schemas.microsoft.com/office/drawing/2014/main" xmlns="" r:embed="rId196"/>
                <a14:useLocalDpi xmlns:a14="http://schemas.microsoft.com/office/drawing/2010/main" xmlns:p14="http://schemas.microsoft.com/office/powerpoint/2010/main" xmlns:asvg="http://schemas.microsoft.com/office/drawing/2016/SVG/main" xmlns:a16="http://schemas.microsoft.com/office/drawing/2014/main" xmlns="" val="0"/>
              </a:ext>
            </a:extLst>
          </a:blip>
          <a:srcRect/>
          <a:stretch/>
        </p:blipFill>
        <p:spPr>
          <a:xfrm>
            <a:off x="14370844" y="2552700"/>
            <a:ext cx="2000250" cy="800100"/>
          </a:xfrm>
          <a:prstGeom prst="rect">
            <a:avLst/>
          </a:prstGeom>
        </p:spPr>
      </p:pic>
      <p:sp>
        <p:nvSpPr>
          <p:cNvPr id="762" name="Primary Heading-3">
            <a:extLst>
              <a:ext uri="{FF2B5EF4-FFF2-40B4-BE49-F238E27FC236}">
                <a16:creationId xmlns:a16="http://schemas.microsoft.com/office/drawing/2014/main" id="{111B4A49-B930-4A89-A1CD-6CA2B3D95AED}"/>
              </a:ext>
            </a:extLst>
          </p:cNvPr>
          <p:cNvSpPr txBox="1"/>
          <p:nvPr/>
        </p:nvSpPr>
        <p:spPr>
          <a:xfrm>
            <a:off x="13311188" y="3924300"/>
            <a:ext cx="3776662" cy="381000"/>
          </a:xfrm>
          <a:prstGeom prst="rect">
            <a:avLst/>
          </a:prstGeom>
          <a:noFill/>
        </p:spPr>
        <p:txBody>
          <a:bodyPr vertOverflow="clip" horzOverflow="clip" wrap="square" lIns="0" tIns="0" rIns="0" bIns="0" rtlCol="0" anchor="t">
            <a:spAutoFit/>
          </a:bodyPr>
          <a:lstStyle/>
          <a:p>
            <a:pPr algn="l">
              <a:lnSpc>
                <a:spcPts val="2940"/>
              </a:lnSpc>
            </a:pPr>
            <a:r>
              <a:rPr lang="en-US" sz="2100" b="1" spc="-52" dirty="0">
                <a:solidFill>
                  <a:srgbClr val="181C24">
                    <a:alpha val="100000"/>
                  </a:srgbClr>
                </a:solidFill>
                <a:latin typeface="Quicksand" panose="00000700000000000000" pitchFamily="2" charset="0"/>
              </a:rPr>
              <a:t>Coursera IBM Data Science</a:t>
            </a:r>
          </a:p>
        </p:txBody>
      </p:sp>
      <p:sp>
        <p:nvSpPr>
          <p:cNvPr id="764" name="Description of a primary heading-3">
            <a:extLst>
              <a:ext uri="{FF2B5EF4-FFF2-40B4-BE49-F238E27FC236}">
                <a16:creationId xmlns:a16="http://schemas.microsoft.com/office/drawing/2014/main" id="{111B4A49-B930-4A89-A1CD-6CA2B3D95AED}"/>
              </a:ext>
            </a:extLst>
          </p:cNvPr>
          <p:cNvSpPr txBox="1"/>
          <p:nvPr/>
        </p:nvSpPr>
        <p:spPr>
          <a:xfrm>
            <a:off x="13311188" y="4373785"/>
            <a:ext cx="3776662" cy="3829050"/>
          </a:xfrm>
          <a:prstGeom prst="rect">
            <a:avLst/>
          </a:prstGeom>
          <a:noFill/>
        </p:spPr>
        <p:txBody>
          <a:bodyPr vertOverflow="clip" horzOverflow="clip" wrap="square" lIns="0" tIns="0" rIns="0" bIns="0" rtlCol="0" anchor="t">
            <a:spAutoFit/>
          </a:bodyPr>
          <a:lstStyle/>
          <a:p>
            <a:pPr algn="l">
              <a:lnSpc>
                <a:spcPts val="2736"/>
              </a:lnSpc>
            </a:pPr>
            <a:r>
              <a:rPr lang="en-US" sz="1800" spc="-18" dirty="0">
                <a:solidFill>
                  <a:srgbClr val="181C24">
                    <a:alpha val="100000"/>
                  </a:srgbClr>
                </a:solidFill>
                <a:latin typeface="IBM Plex Sans" panose="00000700000000000000" pitchFamily="2" charset="0"/>
              </a:rPr>
              <a:t>The IBM Data Science Professional Certificate on Coursera offers a comprehensive curriculum covering various aspects of data science, including data analysis, visualization, and machine learning. This is a great resource for learners seeking structured education in data science. Explore the course at: https://www.coursera.org/professional-certificates/ibm-data-science</a:t>
            </a:r>
          </a:p>
        </p:txBody>
      </p:sp>
      <p:sp>
        <p:nvSpPr>
          <p:cNvPr id="766" name="Click here to edit title-451">
            <a:extLst>
              <a:ext uri="{FF2B5EF4-FFF2-40B4-BE49-F238E27FC236}">
                <a16:creationId xmlns:a16="http://schemas.microsoft.com/office/drawing/2014/main" id="{111B4A49-B930-4A89-A1CD-6CA2B3D95AED}"/>
              </a:ext>
            </a:extLst>
          </p:cNvPr>
          <p:cNvSpPr txBox="1"/>
          <p:nvPr/>
        </p:nvSpPr>
        <p:spPr>
          <a:xfrm>
            <a:off x="762000" y="728662"/>
            <a:ext cx="15197138" cy="639021"/>
          </a:xfrm>
          <a:prstGeom prst="rect">
            <a:avLst/>
          </a:prstGeom>
          <a:noFill/>
        </p:spPr>
        <p:txBody>
          <a:bodyPr vertOverflow="clip" horzOverflow="clip" wrap="square" lIns="0" tIns="0" rIns="0" bIns="0" rtlCol="0" anchor="t">
            <a:spAutoFit/>
          </a:bodyPr>
          <a:lstStyle/>
          <a:p>
            <a:pPr algn="l">
              <a:lnSpc>
                <a:spcPts val="5292"/>
              </a:lnSpc>
            </a:pPr>
            <a:r>
              <a:rPr lang="en-US" sz="4200" b="1" spc="-105" dirty="0">
                <a:solidFill>
                  <a:srgbClr val="181C24">
                    <a:alpha val="100000"/>
                  </a:srgbClr>
                </a:solidFill>
                <a:latin typeface="Quicksand" panose="00000700000000000000" pitchFamily="2" charset="0"/>
              </a:rPr>
              <a:t>References</a:t>
            </a:r>
          </a:p>
        </p:txBody>
      </p:sp>
    </p:spTree>
    <p:extLst>
      <p:ext uri="{BB962C8B-B14F-4D97-AF65-F5344CB8AC3E}">
        <p14:creationId xmlns:p14="http://schemas.microsoft.com/office/powerpoint/2010/main" val="36480479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2">
            <a:alphaModFix/>
          </a:blip>
          <a:stretch/>
        </p:blipFill>
        <p:spPr>
          <a:xfrm>
            <a:off x="0" y="0"/>
            <a:ext cx="18288000" cy="10287000"/>
          </a:xfrm>
          <a:prstGeom prst="rect">
            <a:avLst/>
          </a:prstGeom>
        </p:spPr>
      </p:pic>
      <p:pic>
        <p:nvPicPr>
          <p:cNvPr id="461"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3">
            <a:alphaModFix/>
          </a:blip>
          <a:stretch/>
        </p:blipFill>
        <p:spPr>
          <a:xfrm>
            <a:off x="12951619" y="0"/>
            <a:ext cx="5336381" cy="2847826"/>
          </a:xfrm>
          <a:prstGeom prst="rect">
            <a:avLst/>
          </a:prstGeom>
        </p:spPr>
      </p:pic>
      <p:sp>
        <p:nvSpPr>
          <p:cNvPr id="464" name="-0">
            <a:extLst>
              <a:ext uri="{FF2B5EF4-FFF2-40B4-BE49-F238E27FC236}">
                <a16:creationId xmlns:a16="http://schemas.microsoft.com/office/drawing/2014/main" id="{111B4A49-B930-4A89-A1CD-6CA2B3D95AED}"/>
              </a:ext>
            </a:extLst>
          </p:cNvPr>
          <p:cNvSpPr txBox="1"/>
          <p:nvPr/>
        </p:nvSpPr>
        <p:spPr>
          <a:xfrm>
            <a:off x="897541" y="2423636"/>
            <a:ext cx="185738" cy="390525"/>
          </a:xfrm>
          <a:prstGeom prst="rect">
            <a:avLst/>
          </a:prstGeom>
          <a:noFill/>
        </p:spPr>
        <p:txBody>
          <a:bodyPr vertOverflow="clip" horzOverflow="clip" wrap="square" lIns="0" tIns="0" rIns="0" bIns="0" rtlCol="0" anchor="t">
            <a:spAutoFit/>
          </a:bodyPr>
          <a:lstStyle/>
          <a:p>
            <a:pPr algn="ctr">
              <a:lnSpc>
                <a:spcPts val="2970"/>
              </a:lnSpc>
            </a:pPr>
            <a:r>
              <a:rPr lang="en-US" sz="1980" b="1" spc="-50" dirty="0">
                <a:solidFill>
                  <a:srgbClr val="FFFFFF">
                    <a:alpha val="100000"/>
                  </a:srgbClr>
                </a:solidFill>
                <a:latin typeface="Quicksand" panose="00000700000000000000" pitchFamily="2" charset="0"/>
              </a:rPr>
              <a:t>1.</a:t>
            </a:r>
          </a:p>
        </p:txBody>
      </p:sp>
      <p:sp>
        <p:nvSpPr>
          <p:cNvPr id="496" name="-4">
            <a:extLst>
              <a:ext uri="{FF2B5EF4-FFF2-40B4-BE49-F238E27FC236}">
                <a16:creationId xmlns:a16="http://schemas.microsoft.com/office/drawing/2014/main" id="{111B4A49-B930-4A89-A1CD-6CA2B3D95AED}"/>
              </a:ext>
            </a:extLst>
          </p:cNvPr>
          <p:cNvSpPr txBox="1"/>
          <p:nvPr/>
        </p:nvSpPr>
        <p:spPr>
          <a:xfrm>
            <a:off x="9527858" y="2423636"/>
            <a:ext cx="214312" cy="349455"/>
          </a:xfrm>
          <a:prstGeom prst="rect">
            <a:avLst/>
          </a:prstGeom>
          <a:noFill/>
        </p:spPr>
        <p:txBody>
          <a:bodyPr vertOverflow="clip" horzOverflow="clip" wrap="square" lIns="0" tIns="0" rIns="0" bIns="0" rtlCol="0" anchor="t">
            <a:spAutoFit/>
          </a:bodyPr>
          <a:lstStyle/>
          <a:p>
            <a:pPr algn="ctr">
              <a:lnSpc>
                <a:spcPts val="2970"/>
              </a:lnSpc>
            </a:pPr>
            <a:r>
              <a:rPr lang="en-US" sz="1980" b="1" spc="-50" dirty="0">
                <a:solidFill>
                  <a:srgbClr val="FFFFFF">
                    <a:alpha val="100000"/>
                  </a:srgbClr>
                </a:solidFill>
                <a:latin typeface="Quicksand" panose="00000700000000000000" pitchFamily="2" charset="0"/>
              </a:rPr>
              <a:t>.</a:t>
            </a:r>
          </a:p>
        </p:txBody>
      </p:sp>
      <p:sp>
        <p:nvSpPr>
          <p:cNvPr id="504" name="-5">
            <a:extLst>
              <a:ext uri="{FF2B5EF4-FFF2-40B4-BE49-F238E27FC236}">
                <a16:creationId xmlns:a16="http://schemas.microsoft.com/office/drawing/2014/main" id="{111B4A49-B930-4A89-A1CD-6CA2B3D95AED}"/>
              </a:ext>
            </a:extLst>
          </p:cNvPr>
          <p:cNvSpPr txBox="1"/>
          <p:nvPr/>
        </p:nvSpPr>
        <p:spPr>
          <a:xfrm>
            <a:off x="9525572" y="3937826"/>
            <a:ext cx="223838" cy="390525"/>
          </a:xfrm>
          <a:prstGeom prst="rect">
            <a:avLst/>
          </a:prstGeom>
          <a:noFill/>
        </p:spPr>
        <p:txBody>
          <a:bodyPr vertOverflow="clip" horzOverflow="clip" wrap="square" lIns="0" tIns="0" rIns="0" bIns="0" rtlCol="0" anchor="t">
            <a:spAutoFit/>
          </a:bodyPr>
          <a:lstStyle/>
          <a:p>
            <a:pPr algn="ctr">
              <a:lnSpc>
                <a:spcPts val="2970"/>
              </a:lnSpc>
            </a:pPr>
            <a:r>
              <a:rPr lang="en-US" sz="1980" b="1" spc="-50" dirty="0">
                <a:solidFill>
                  <a:srgbClr val="FFFFFF">
                    <a:alpha val="100000"/>
                  </a:srgbClr>
                </a:solidFill>
                <a:latin typeface="Quicksand" panose="00000700000000000000" pitchFamily="2" charset="0"/>
              </a:rPr>
              <a:t>6.</a:t>
            </a:r>
          </a:p>
        </p:txBody>
      </p:sp>
      <p:sp>
        <p:nvSpPr>
          <p:cNvPr id="512" name="-6">
            <a:extLst>
              <a:ext uri="{FF2B5EF4-FFF2-40B4-BE49-F238E27FC236}">
                <a16:creationId xmlns:a16="http://schemas.microsoft.com/office/drawing/2014/main" id="{111B4A49-B930-4A89-A1CD-6CA2B3D95AED}"/>
              </a:ext>
            </a:extLst>
          </p:cNvPr>
          <p:cNvSpPr txBox="1"/>
          <p:nvPr/>
        </p:nvSpPr>
        <p:spPr>
          <a:xfrm>
            <a:off x="9535001" y="5452015"/>
            <a:ext cx="204788" cy="349455"/>
          </a:xfrm>
          <a:prstGeom prst="rect">
            <a:avLst/>
          </a:prstGeom>
          <a:noFill/>
        </p:spPr>
        <p:txBody>
          <a:bodyPr vertOverflow="clip" horzOverflow="clip" wrap="square" lIns="0" tIns="0" rIns="0" bIns="0" rtlCol="0" anchor="t">
            <a:spAutoFit/>
          </a:bodyPr>
          <a:lstStyle/>
          <a:p>
            <a:pPr algn="ctr">
              <a:lnSpc>
                <a:spcPts val="2970"/>
              </a:lnSpc>
            </a:pPr>
            <a:r>
              <a:rPr lang="en-US" sz="1980" b="1" spc="-50" dirty="0">
                <a:solidFill>
                  <a:srgbClr val="FFFFFF">
                    <a:alpha val="100000"/>
                  </a:srgbClr>
                </a:solidFill>
                <a:latin typeface="Quicksand" panose="00000700000000000000" pitchFamily="2" charset="0"/>
              </a:rPr>
              <a:t>.</a:t>
            </a:r>
          </a:p>
        </p:txBody>
      </p:sp>
      <p:sp>
        <p:nvSpPr>
          <p:cNvPr id="2" name="TextBox 1">
            <a:extLst>
              <a:ext uri="{FF2B5EF4-FFF2-40B4-BE49-F238E27FC236}">
                <a16:creationId xmlns:a16="http://schemas.microsoft.com/office/drawing/2014/main" id="{89D43C5E-2953-79C0-6EEB-1E3710FE0C25}"/>
              </a:ext>
            </a:extLst>
          </p:cNvPr>
          <p:cNvSpPr txBox="1"/>
          <p:nvPr/>
        </p:nvSpPr>
        <p:spPr>
          <a:xfrm>
            <a:off x="5881254" y="4580617"/>
            <a:ext cx="6525491" cy="1323439"/>
          </a:xfrm>
          <a:prstGeom prst="rect">
            <a:avLst/>
          </a:prstGeom>
          <a:noFill/>
        </p:spPr>
        <p:txBody>
          <a:bodyPr wrap="square" rtlCol="0">
            <a:spAutoFit/>
          </a:bodyPr>
          <a:lstStyle/>
          <a:p>
            <a:pPr algn="ctr"/>
            <a:r>
              <a:rPr lang="en-IN" sz="8000" dirty="0">
                <a:latin typeface="Quicksand" panose="020B0604020202020204" charset="0"/>
              </a:rPr>
              <a:t>Q&amp;A</a:t>
            </a:r>
          </a:p>
        </p:txBody>
      </p:sp>
    </p:spTree>
    <p:extLst>
      <p:ext uri="{BB962C8B-B14F-4D97-AF65-F5344CB8AC3E}">
        <p14:creationId xmlns:p14="http://schemas.microsoft.com/office/powerpoint/2010/main" val="38909240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8"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2">
            <a:alphaModFix/>
          </a:blip>
          <a:stretch/>
        </p:blipFill>
        <p:spPr>
          <a:xfrm>
            <a:off x="0" y="0"/>
            <a:ext cx="18288000" cy="10287000"/>
          </a:xfrm>
          <a:prstGeom prst="rect">
            <a:avLst/>
          </a:prstGeom>
        </p:spPr>
      </p:pic>
      <p:pic>
        <p:nvPicPr>
          <p:cNvPr id="319"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3">
            <a:alphaModFix/>
          </a:blip>
          <a:stretch/>
        </p:blipFill>
        <p:spPr>
          <a:xfrm>
            <a:off x="12951619" y="0"/>
            <a:ext cx="5336381" cy="2847826"/>
          </a:xfrm>
          <a:prstGeom prst="rect">
            <a:avLst/>
          </a:prstGeom>
        </p:spPr>
      </p:pic>
      <p:pic>
        <p:nvPicPr>
          <p:cNvPr id="320" name="d2568c02-5fe4-4cfb-b6fe-1811e5b688f8">
            <a:extLst>
              <a:ext uri="{FF2B5EF4-FFF2-40B4-BE49-F238E27FC236}">
                <a16:creationId xmlns:a16="http://schemas.microsoft.com/office/drawing/2014/main" id="{A8642F66-C0BB-4949-9A9C-024B120A5D52}"/>
              </a:ext>
            </a:extLst>
          </p:cNvPr>
          <p:cNvPicPr preferRelativeResize="0">
            <a:picLocks noChangeAspect="1"/>
          </p:cNvPicPr>
          <p:nvPr/>
        </p:nvPicPr>
        <p:blipFill rotWithShape="1">
          <a:blip r:embed="rId4">
            <a:alphaModFix/>
          </a:blip>
          <a:stretch/>
        </p:blipFill>
        <p:spPr>
          <a:xfrm>
            <a:off x="6819900" y="1409700"/>
            <a:ext cx="4648200" cy="4648200"/>
          </a:xfrm>
          <a:prstGeom prst="rect">
            <a:avLst/>
          </a:prstGeom>
        </p:spPr>
      </p:pic>
      <p:sp>
        <p:nvSpPr>
          <p:cNvPr id="322" name="Click here to edit title-469">
            <a:extLst>
              <a:ext uri="{FF2B5EF4-FFF2-40B4-BE49-F238E27FC236}">
                <a16:creationId xmlns:a16="http://schemas.microsoft.com/office/drawing/2014/main" id="{111B4A49-B930-4A89-A1CD-6CA2B3D95AED}"/>
              </a:ext>
            </a:extLst>
          </p:cNvPr>
          <p:cNvSpPr txBox="1"/>
          <p:nvPr/>
        </p:nvSpPr>
        <p:spPr>
          <a:xfrm>
            <a:off x="2745772" y="7250335"/>
            <a:ext cx="12825412" cy="828675"/>
          </a:xfrm>
          <a:prstGeom prst="rect">
            <a:avLst/>
          </a:prstGeom>
          <a:noFill/>
        </p:spPr>
        <p:txBody>
          <a:bodyPr vertOverflow="clip" horzOverflow="clip" wrap="square" lIns="0" tIns="0" rIns="0" bIns="0" rtlCol="0" anchor="t">
            <a:spAutoFit/>
          </a:bodyPr>
          <a:lstStyle/>
          <a:p>
            <a:pPr algn="ctr">
              <a:lnSpc>
                <a:spcPts val="6156"/>
              </a:lnSpc>
            </a:pPr>
            <a:r>
              <a:rPr lang="en-US" sz="5400" b="1" spc="-135" dirty="0">
                <a:solidFill>
                  <a:srgbClr val="181C24">
                    <a:alpha val="100000"/>
                  </a:srgbClr>
                </a:solidFill>
                <a:latin typeface="Quicksand" panose="00000700000000000000" pitchFamily="2" charset="0"/>
              </a:rPr>
              <a:t>Impact of Social Media on Mental Health</a:t>
            </a:r>
          </a:p>
        </p:txBody>
      </p:sp>
      <p:sp>
        <p:nvSpPr>
          <p:cNvPr id="324" name="Click here to edit label-424">
            <a:extLst>
              <a:ext uri="{FF2B5EF4-FFF2-40B4-BE49-F238E27FC236}">
                <a16:creationId xmlns:a16="http://schemas.microsoft.com/office/drawing/2014/main" id="{111B4A49-B930-4A89-A1CD-6CA2B3D95AED}"/>
              </a:ext>
            </a:extLst>
          </p:cNvPr>
          <p:cNvSpPr txBox="1"/>
          <p:nvPr/>
        </p:nvSpPr>
        <p:spPr>
          <a:xfrm>
            <a:off x="914400" y="6515100"/>
            <a:ext cx="16492538" cy="295275"/>
          </a:xfrm>
          <a:prstGeom prst="rect">
            <a:avLst/>
          </a:prstGeom>
          <a:noFill/>
        </p:spPr>
        <p:txBody>
          <a:bodyPr vertOverflow="clip" horzOverflow="clip" wrap="square" lIns="0" tIns="0" rIns="0" bIns="0" rtlCol="0" anchor="t">
            <a:spAutoFit/>
          </a:bodyPr>
          <a:lstStyle/>
          <a:p>
            <a:pPr algn="ctr">
              <a:lnSpc>
                <a:spcPts val="2196"/>
              </a:lnSpc>
            </a:pPr>
            <a:r>
              <a:rPr lang="en-US" sz="1800" dirty="0">
                <a:solidFill>
                  <a:srgbClr val="2196F3">
                    <a:alpha val="100000"/>
                  </a:srgbClr>
                </a:solidFill>
                <a:latin typeface="IBM Plex Sans" panose="00000700000000000000" pitchFamily="2" charset="0"/>
              </a:rPr>
              <a:t>Social Media &amp; Mental Health</a:t>
            </a:r>
          </a:p>
        </p:txBody>
      </p:sp>
    </p:spTree>
    <p:extLst>
      <p:ext uri="{BB962C8B-B14F-4D97-AF65-F5344CB8AC3E}">
        <p14:creationId xmlns:p14="http://schemas.microsoft.com/office/powerpoint/2010/main" val="36480479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2">
            <a:alphaModFix/>
          </a:blip>
          <a:stretch/>
        </p:blipFill>
        <p:spPr>
          <a:xfrm>
            <a:off x="0" y="0"/>
            <a:ext cx="18288000" cy="10287000"/>
          </a:xfrm>
          <a:prstGeom prst="rect">
            <a:avLst/>
          </a:prstGeom>
        </p:spPr>
      </p:pic>
      <p:pic>
        <p:nvPicPr>
          <p:cNvPr id="461"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3">
            <a:alphaModFix/>
          </a:blip>
          <a:stretch/>
        </p:blipFill>
        <p:spPr>
          <a:xfrm>
            <a:off x="12951619" y="0"/>
            <a:ext cx="5336381" cy="2847826"/>
          </a:xfrm>
          <a:prstGeom prst="rect">
            <a:avLst/>
          </a:prstGeom>
        </p:spPr>
      </p:pic>
      <p:sp>
        <p:nvSpPr>
          <p:cNvPr id="464" name="-0">
            <a:extLst>
              <a:ext uri="{FF2B5EF4-FFF2-40B4-BE49-F238E27FC236}">
                <a16:creationId xmlns:a16="http://schemas.microsoft.com/office/drawing/2014/main" id="{111B4A49-B930-4A89-A1CD-6CA2B3D95AED}"/>
              </a:ext>
            </a:extLst>
          </p:cNvPr>
          <p:cNvSpPr txBox="1"/>
          <p:nvPr/>
        </p:nvSpPr>
        <p:spPr>
          <a:xfrm>
            <a:off x="897541" y="2423636"/>
            <a:ext cx="185738" cy="390525"/>
          </a:xfrm>
          <a:prstGeom prst="rect">
            <a:avLst/>
          </a:prstGeom>
          <a:noFill/>
        </p:spPr>
        <p:txBody>
          <a:bodyPr vertOverflow="clip" horzOverflow="clip" wrap="square" lIns="0" tIns="0" rIns="0" bIns="0" rtlCol="0" anchor="t">
            <a:spAutoFit/>
          </a:bodyPr>
          <a:lstStyle/>
          <a:p>
            <a:pPr algn="ctr">
              <a:lnSpc>
                <a:spcPts val="2970"/>
              </a:lnSpc>
            </a:pPr>
            <a:r>
              <a:rPr lang="en-US" sz="1980" b="1" spc="-50" dirty="0">
                <a:solidFill>
                  <a:srgbClr val="FFFFFF">
                    <a:alpha val="100000"/>
                  </a:srgbClr>
                </a:solidFill>
                <a:latin typeface="Quicksand" panose="00000700000000000000" pitchFamily="2" charset="0"/>
              </a:rPr>
              <a:t>1.</a:t>
            </a:r>
          </a:p>
        </p:txBody>
      </p:sp>
      <p:sp>
        <p:nvSpPr>
          <p:cNvPr id="496" name="-4">
            <a:extLst>
              <a:ext uri="{FF2B5EF4-FFF2-40B4-BE49-F238E27FC236}">
                <a16:creationId xmlns:a16="http://schemas.microsoft.com/office/drawing/2014/main" id="{111B4A49-B930-4A89-A1CD-6CA2B3D95AED}"/>
              </a:ext>
            </a:extLst>
          </p:cNvPr>
          <p:cNvSpPr txBox="1"/>
          <p:nvPr/>
        </p:nvSpPr>
        <p:spPr>
          <a:xfrm>
            <a:off x="9527858" y="2423636"/>
            <a:ext cx="214312" cy="349455"/>
          </a:xfrm>
          <a:prstGeom prst="rect">
            <a:avLst/>
          </a:prstGeom>
          <a:noFill/>
        </p:spPr>
        <p:txBody>
          <a:bodyPr vertOverflow="clip" horzOverflow="clip" wrap="square" lIns="0" tIns="0" rIns="0" bIns="0" rtlCol="0" anchor="t">
            <a:spAutoFit/>
          </a:bodyPr>
          <a:lstStyle/>
          <a:p>
            <a:pPr algn="ctr">
              <a:lnSpc>
                <a:spcPts val="2970"/>
              </a:lnSpc>
            </a:pPr>
            <a:r>
              <a:rPr lang="en-US" sz="1980" b="1" spc="-50" dirty="0">
                <a:solidFill>
                  <a:srgbClr val="FFFFFF">
                    <a:alpha val="100000"/>
                  </a:srgbClr>
                </a:solidFill>
                <a:latin typeface="Quicksand" panose="00000700000000000000" pitchFamily="2" charset="0"/>
              </a:rPr>
              <a:t>.</a:t>
            </a:r>
          </a:p>
        </p:txBody>
      </p:sp>
      <p:sp>
        <p:nvSpPr>
          <p:cNvPr id="504" name="-5">
            <a:extLst>
              <a:ext uri="{FF2B5EF4-FFF2-40B4-BE49-F238E27FC236}">
                <a16:creationId xmlns:a16="http://schemas.microsoft.com/office/drawing/2014/main" id="{111B4A49-B930-4A89-A1CD-6CA2B3D95AED}"/>
              </a:ext>
            </a:extLst>
          </p:cNvPr>
          <p:cNvSpPr txBox="1"/>
          <p:nvPr/>
        </p:nvSpPr>
        <p:spPr>
          <a:xfrm>
            <a:off x="9525572" y="3937826"/>
            <a:ext cx="223838" cy="390525"/>
          </a:xfrm>
          <a:prstGeom prst="rect">
            <a:avLst/>
          </a:prstGeom>
          <a:noFill/>
        </p:spPr>
        <p:txBody>
          <a:bodyPr vertOverflow="clip" horzOverflow="clip" wrap="square" lIns="0" tIns="0" rIns="0" bIns="0" rtlCol="0" anchor="t">
            <a:spAutoFit/>
          </a:bodyPr>
          <a:lstStyle/>
          <a:p>
            <a:pPr algn="ctr">
              <a:lnSpc>
                <a:spcPts val="2970"/>
              </a:lnSpc>
            </a:pPr>
            <a:r>
              <a:rPr lang="en-US" sz="1980" b="1" spc="-50" dirty="0">
                <a:solidFill>
                  <a:srgbClr val="FFFFFF">
                    <a:alpha val="100000"/>
                  </a:srgbClr>
                </a:solidFill>
                <a:latin typeface="Quicksand" panose="00000700000000000000" pitchFamily="2" charset="0"/>
              </a:rPr>
              <a:t>6.</a:t>
            </a:r>
          </a:p>
        </p:txBody>
      </p:sp>
      <p:sp>
        <p:nvSpPr>
          <p:cNvPr id="512" name="-6">
            <a:extLst>
              <a:ext uri="{FF2B5EF4-FFF2-40B4-BE49-F238E27FC236}">
                <a16:creationId xmlns:a16="http://schemas.microsoft.com/office/drawing/2014/main" id="{111B4A49-B930-4A89-A1CD-6CA2B3D95AED}"/>
              </a:ext>
            </a:extLst>
          </p:cNvPr>
          <p:cNvSpPr txBox="1"/>
          <p:nvPr/>
        </p:nvSpPr>
        <p:spPr>
          <a:xfrm>
            <a:off x="9535001" y="5452015"/>
            <a:ext cx="204788" cy="349455"/>
          </a:xfrm>
          <a:prstGeom prst="rect">
            <a:avLst/>
          </a:prstGeom>
          <a:noFill/>
        </p:spPr>
        <p:txBody>
          <a:bodyPr vertOverflow="clip" horzOverflow="clip" wrap="square" lIns="0" tIns="0" rIns="0" bIns="0" rtlCol="0" anchor="t">
            <a:spAutoFit/>
          </a:bodyPr>
          <a:lstStyle/>
          <a:p>
            <a:pPr algn="ctr">
              <a:lnSpc>
                <a:spcPts val="2970"/>
              </a:lnSpc>
            </a:pPr>
            <a:r>
              <a:rPr lang="en-US" sz="1980" b="1" spc="-50" dirty="0">
                <a:solidFill>
                  <a:srgbClr val="FFFFFF">
                    <a:alpha val="100000"/>
                  </a:srgbClr>
                </a:solidFill>
                <a:latin typeface="Quicksand" panose="00000700000000000000" pitchFamily="2" charset="0"/>
              </a:rPr>
              <a:t>.</a:t>
            </a:r>
          </a:p>
        </p:txBody>
      </p:sp>
      <p:sp>
        <p:nvSpPr>
          <p:cNvPr id="2" name="TextBox 1">
            <a:extLst>
              <a:ext uri="{FF2B5EF4-FFF2-40B4-BE49-F238E27FC236}">
                <a16:creationId xmlns:a16="http://schemas.microsoft.com/office/drawing/2014/main" id="{89D43C5E-2953-79C0-6EEB-1E3710FE0C25}"/>
              </a:ext>
            </a:extLst>
          </p:cNvPr>
          <p:cNvSpPr txBox="1"/>
          <p:nvPr/>
        </p:nvSpPr>
        <p:spPr>
          <a:xfrm>
            <a:off x="5881254" y="4580617"/>
            <a:ext cx="6525491" cy="1323439"/>
          </a:xfrm>
          <a:prstGeom prst="rect">
            <a:avLst/>
          </a:prstGeom>
          <a:noFill/>
        </p:spPr>
        <p:txBody>
          <a:bodyPr wrap="square" rtlCol="0">
            <a:spAutoFit/>
          </a:bodyPr>
          <a:lstStyle/>
          <a:p>
            <a:pPr algn="ctr"/>
            <a:r>
              <a:rPr lang="en-IN" sz="8000" dirty="0">
                <a:latin typeface="Quicksand" panose="020B0604020202020204" charset="0"/>
              </a:rPr>
              <a:t>Thank you </a:t>
            </a:r>
            <a:r>
              <a:rPr lang="en-IN" sz="8000" dirty="0">
                <a:latin typeface="Quicksand" panose="020B0604020202020204" charset="0"/>
                <a:sym typeface="Wingdings" panose="05000000000000000000" pitchFamily="2" charset="2"/>
              </a:rPr>
              <a:t></a:t>
            </a:r>
            <a:endParaRPr lang="en-IN" sz="8000" dirty="0">
              <a:latin typeface="Quicksand" panose="020B0604020202020204" charset="0"/>
            </a:endParaRPr>
          </a:p>
        </p:txBody>
      </p:sp>
    </p:spTree>
    <p:extLst>
      <p:ext uri="{BB962C8B-B14F-4D97-AF65-F5344CB8AC3E}">
        <p14:creationId xmlns:p14="http://schemas.microsoft.com/office/powerpoint/2010/main" val="22850496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0"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2">
            <a:alphaModFix/>
          </a:blip>
          <a:stretch/>
        </p:blipFill>
        <p:spPr>
          <a:xfrm>
            <a:off x="0" y="0"/>
            <a:ext cx="18288000" cy="10287000"/>
          </a:xfrm>
          <a:prstGeom prst="rect">
            <a:avLst/>
          </a:prstGeom>
        </p:spPr>
      </p:pic>
      <p:pic>
        <p:nvPicPr>
          <p:cNvPr id="331"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3">
            <a:alphaModFix/>
          </a:blip>
          <a:stretch/>
        </p:blipFill>
        <p:spPr>
          <a:xfrm>
            <a:off x="12951619" y="0"/>
            <a:ext cx="5336381" cy="2847826"/>
          </a:xfrm>
          <a:prstGeom prst="rect">
            <a:avLst/>
          </a:prstGeom>
        </p:spPr>
      </p:pic>
      <p:pic>
        <p:nvPicPr>
          <p:cNvPr id="332"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4">
            <a:alphaModFix/>
          </a:blip>
          <a:stretch/>
        </p:blipFill>
        <p:spPr>
          <a:xfrm>
            <a:off x="762000" y="4672012"/>
            <a:ext cx="419100" cy="457200"/>
          </a:xfrm>
          <a:prstGeom prst="rect">
            <a:avLst/>
          </a:prstGeom>
        </p:spPr>
      </p:pic>
      <p:sp>
        <p:nvSpPr>
          <p:cNvPr id="334" name="-0">
            <a:extLst>
              <a:ext uri="{FF2B5EF4-FFF2-40B4-BE49-F238E27FC236}">
                <a16:creationId xmlns:a16="http://schemas.microsoft.com/office/drawing/2014/main" id="{111B4A49-B930-4A89-A1CD-6CA2B3D95AED}"/>
              </a:ext>
            </a:extLst>
          </p:cNvPr>
          <p:cNvSpPr txBox="1"/>
          <p:nvPr/>
        </p:nvSpPr>
        <p:spPr>
          <a:xfrm>
            <a:off x="897541" y="4713827"/>
            <a:ext cx="185738" cy="390525"/>
          </a:xfrm>
          <a:prstGeom prst="rect">
            <a:avLst/>
          </a:prstGeom>
          <a:noFill/>
        </p:spPr>
        <p:txBody>
          <a:bodyPr vertOverflow="clip" horzOverflow="clip" wrap="square" lIns="0" tIns="0" rIns="0" bIns="0" rtlCol="0" anchor="t">
            <a:spAutoFit/>
          </a:bodyPr>
          <a:lstStyle/>
          <a:p>
            <a:pPr algn="ctr">
              <a:lnSpc>
                <a:spcPts val="2970"/>
              </a:lnSpc>
            </a:pPr>
            <a:r>
              <a:rPr lang="en-US" sz="1980" b="1" spc="-50" dirty="0">
                <a:solidFill>
                  <a:srgbClr val="FFFFFF">
                    <a:alpha val="100000"/>
                  </a:srgbClr>
                </a:solidFill>
                <a:latin typeface="Quicksand" panose="00000700000000000000" pitchFamily="2" charset="0"/>
              </a:rPr>
              <a:t>1.</a:t>
            </a:r>
          </a:p>
        </p:txBody>
      </p:sp>
      <p:sp>
        <p:nvSpPr>
          <p:cNvPr id="336" name="Primary Heading-0">
            <a:extLst>
              <a:ext uri="{FF2B5EF4-FFF2-40B4-BE49-F238E27FC236}">
                <a16:creationId xmlns:a16="http://schemas.microsoft.com/office/drawing/2014/main" id="{111B4A49-B930-4A89-A1CD-6CA2B3D95AED}"/>
              </a:ext>
            </a:extLst>
          </p:cNvPr>
          <p:cNvSpPr txBox="1"/>
          <p:nvPr/>
        </p:nvSpPr>
        <p:spPr>
          <a:xfrm>
            <a:off x="762000" y="5315712"/>
            <a:ext cx="2957512" cy="381000"/>
          </a:xfrm>
          <a:prstGeom prst="rect">
            <a:avLst/>
          </a:prstGeom>
          <a:noFill/>
        </p:spPr>
        <p:txBody>
          <a:bodyPr vertOverflow="clip" horzOverflow="clip" wrap="square" lIns="0" tIns="0" rIns="0" bIns="0" rtlCol="0" anchor="t">
            <a:spAutoFit/>
          </a:bodyPr>
          <a:lstStyle/>
          <a:p>
            <a:pPr algn="l">
              <a:lnSpc>
                <a:spcPts val="2940"/>
              </a:lnSpc>
            </a:pPr>
            <a:r>
              <a:rPr lang="en-US" sz="2100" b="1" spc="-52" dirty="0">
                <a:solidFill>
                  <a:srgbClr val="181C24">
                    <a:alpha val="100000"/>
                  </a:srgbClr>
                </a:solidFill>
                <a:latin typeface="Quicksand" panose="00000700000000000000" pitchFamily="2" charset="0"/>
              </a:rPr>
              <a:t>Introduction</a:t>
            </a:r>
          </a:p>
        </p:txBody>
      </p:sp>
      <p:sp>
        <p:nvSpPr>
          <p:cNvPr id="338" name="Description of a primary heading-0">
            <a:extLst>
              <a:ext uri="{FF2B5EF4-FFF2-40B4-BE49-F238E27FC236}">
                <a16:creationId xmlns:a16="http://schemas.microsoft.com/office/drawing/2014/main" id="{111B4A49-B930-4A89-A1CD-6CA2B3D95AED}"/>
              </a:ext>
            </a:extLst>
          </p:cNvPr>
          <p:cNvSpPr txBox="1"/>
          <p:nvPr/>
        </p:nvSpPr>
        <p:spPr>
          <a:xfrm>
            <a:off x="762000" y="5841397"/>
            <a:ext cx="2957512" cy="1400175"/>
          </a:xfrm>
          <a:prstGeom prst="rect">
            <a:avLst/>
          </a:prstGeom>
          <a:noFill/>
        </p:spPr>
        <p:txBody>
          <a:bodyPr vertOverflow="clip" horzOverflow="clip" wrap="square" lIns="0" tIns="0" rIns="0" bIns="0" rtlCol="0" anchor="t">
            <a:spAutoFit/>
          </a:bodyPr>
          <a:lstStyle/>
          <a:p>
            <a:pPr algn="l">
              <a:lnSpc>
                <a:spcPts val="2736"/>
              </a:lnSpc>
            </a:pPr>
            <a:r>
              <a:rPr lang="en-US" sz="1800" spc="-18" dirty="0">
                <a:solidFill>
                  <a:srgbClr val="181C24">
                    <a:alpha val="100000"/>
                  </a:srgbClr>
                </a:solidFill>
                <a:latin typeface="IBM Plex Sans" panose="00000700000000000000" pitchFamily="2" charset="0"/>
              </a:rPr>
              <a:t>An overview of the presentation's goals, setting the stage for the discussion to follow.</a:t>
            </a:r>
          </a:p>
        </p:txBody>
      </p:sp>
      <p:pic>
        <p:nvPicPr>
          <p:cNvPr id="340"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5">
            <a:alphaModFix/>
          </a:blip>
          <a:stretch/>
        </p:blipFill>
        <p:spPr>
          <a:xfrm>
            <a:off x="4221361" y="4672012"/>
            <a:ext cx="419100" cy="457200"/>
          </a:xfrm>
          <a:prstGeom prst="rect">
            <a:avLst/>
          </a:prstGeom>
        </p:spPr>
      </p:pic>
      <p:sp>
        <p:nvSpPr>
          <p:cNvPr id="342" name="-1">
            <a:extLst>
              <a:ext uri="{FF2B5EF4-FFF2-40B4-BE49-F238E27FC236}">
                <a16:creationId xmlns:a16="http://schemas.microsoft.com/office/drawing/2014/main" id="{111B4A49-B930-4A89-A1CD-6CA2B3D95AED}"/>
              </a:ext>
            </a:extLst>
          </p:cNvPr>
          <p:cNvSpPr txBox="1"/>
          <p:nvPr/>
        </p:nvSpPr>
        <p:spPr>
          <a:xfrm>
            <a:off x="4334446" y="4713827"/>
            <a:ext cx="223838" cy="390525"/>
          </a:xfrm>
          <a:prstGeom prst="rect">
            <a:avLst/>
          </a:prstGeom>
          <a:noFill/>
        </p:spPr>
        <p:txBody>
          <a:bodyPr vertOverflow="clip" horzOverflow="clip" wrap="square" lIns="0" tIns="0" rIns="0" bIns="0" rtlCol="0" anchor="t">
            <a:spAutoFit/>
          </a:bodyPr>
          <a:lstStyle/>
          <a:p>
            <a:pPr algn="ctr">
              <a:lnSpc>
                <a:spcPts val="2970"/>
              </a:lnSpc>
            </a:pPr>
            <a:r>
              <a:rPr lang="en-US" sz="1980" b="1" spc="-50" dirty="0">
                <a:solidFill>
                  <a:srgbClr val="FFFFFF">
                    <a:alpha val="100000"/>
                  </a:srgbClr>
                </a:solidFill>
                <a:latin typeface="Quicksand" panose="00000700000000000000" pitchFamily="2" charset="0"/>
              </a:rPr>
              <a:t>2.</a:t>
            </a:r>
          </a:p>
        </p:txBody>
      </p:sp>
      <p:sp>
        <p:nvSpPr>
          <p:cNvPr id="344" name="Primary Heading-1">
            <a:extLst>
              <a:ext uri="{FF2B5EF4-FFF2-40B4-BE49-F238E27FC236}">
                <a16:creationId xmlns:a16="http://schemas.microsoft.com/office/drawing/2014/main" id="{111B4A49-B930-4A89-A1CD-6CA2B3D95AED}"/>
              </a:ext>
            </a:extLst>
          </p:cNvPr>
          <p:cNvSpPr txBox="1"/>
          <p:nvPr/>
        </p:nvSpPr>
        <p:spPr>
          <a:xfrm>
            <a:off x="4221480" y="5315712"/>
            <a:ext cx="2957512" cy="381000"/>
          </a:xfrm>
          <a:prstGeom prst="rect">
            <a:avLst/>
          </a:prstGeom>
          <a:noFill/>
        </p:spPr>
        <p:txBody>
          <a:bodyPr vertOverflow="clip" horzOverflow="clip" wrap="square" lIns="0" tIns="0" rIns="0" bIns="0" rtlCol="0" anchor="t">
            <a:spAutoFit/>
          </a:bodyPr>
          <a:lstStyle/>
          <a:p>
            <a:pPr algn="l">
              <a:lnSpc>
                <a:spcPts val="2940"/>
              </a:lnSpc>
            </a:pPr>
            <a:r>
              <a:rPr lang="en-US" sz="2100" b="1" spc="-52" dirty="0">
                <a:solidFill>
                  <a:srgbClr val="181C24">
                    <a:alpha val="100000"/>
                  </a:srgbClr>
                </a:solidFill>
                <a:latin typeface="Quicksand" panose="00000700000000000000" pitchFamily="2" charset="0"/>
              </a:rPr>
              <a:t>Course Overview</a:t>
            </a:r>
          </a:p>
        </p:txBody>
      </p:sp>
      <p:sp>
        <p:nvSpPr>
          <p:cNvPr id="346" name="Description of a primary heading-1">
            <a:extLst>
              <a:ext uri="{FF2B5EF4-FFF2-40B4-BE49-F238E27FC236}">
                <a16:creationId xmlns:a16="http://schemas.microsoft.com/office/drawing/2014/main" id="{111B4A49-B930-4A89-A1CD-6CA2B3D95AED}"/>
              </a:ext>
            </a:extLst>
          </p:cNvPr>
          <p:cNvSpPr txBox="1"/>
          <p:nvPr/>
        </p:nvSpPr>
        <p:spPr>
          <a:xfrm>
            <a:off x="4221480" y="5841397"/>
            <a:ext cx="2957512" cy="1400175"/>
          </a:xfrm>
          <a:prstGeom prst="rect">
            <a:avLst/>
          </a:prstGeom>
          <a:noFill/>
        </p:spPr>
        <p:txBody>
          <a:bodyPr vertOverflow="clip" horzOverflow="clip" wrap="square" lIns="0" tIns="0" rIns="0" bIns="0" rtlCol="0" anchor="t">
            <a:spAutoFit/>
          </a:bodyPr>
          <a:lstStyle/>
          <a:p>
            <a:pPr algn="l">
              <a:lnSpc>
                <a:spcPts val="2736"/>
              </a:lnSpc>
            </a:pPr>
            <a:r>
              <a:rPr lang="en-US" sz="1800" spc="-18" dirty="0">
                <a:solidFill>
                  <a:srgbClr val="181C24">
                    <a:alpha val="100000"/>
                  </a:srgbClr>
                </a:solidFill>
                <a:latin typeface="IBM Plex Sans" panose="00000700000000000000" pitchFamily="2" charset="0"/>
              </a:rPr>
              <a:t>A detailed outline of the course structure, highlighting key objectives and learning outcomes.</a:t>
            </a:r>
          </a:p>
        </p:txBody>
      </p:sp>
      <p:pic>
        <p:nvPicPr>
          <p:cNvPr id="348"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6">
            <a:alphaModFix/>
          </a:blip>
          <a:stretch/>
        </p:blipFill>
        <p:spPr>
          <a:xfrm>
            <a:off x="7681019" y="4672012"/>
            <a:ext cx="419100" cy="457200"/>
          </a:xfrm>
          <a:prstGeom prst="rect">
            <a:avLst/>
          </a:prstGeom>
        </p:spPr>
      </p:pic>
      <p:sp>
        <p:nvSpPr>
          <p:cNvPr id="350" name="-2">
            <a:extLst>
              <a:ext uri="{FF2B5EF4-FFF2-40B4-BE49-F238E27FC236}">
                <a16:creationId xmlns:a16="http://schemas.microsoft.com/office/drawing/2014/main" id="{111B4A49-B930-4A89-A1CD-6CA2B3D95AED}"/>
              </a:ext>
            </a:extLst>
          </p:cNvPr>
          <p:cNvSpPr txBox="1"/>
          <p:nvPr/>
        </p:nvSpPr>
        <p:spPr>
          <a:xfrm>
            <a:off x="7798022" y="4713827"/>
            <a:ext cx="214312" cy="390525"/>
          </a:xfrm>
          <a:prstGeom prst="rect">
            <a:avLst/>
          </a:prstGeom>
          <a:noFill/>
        </p:spPr>
        <p:txBody>
          <a:bodyPr vertOverflow="clip" horzOverflow="clip" wrap="square" lIns="0" tIns="0" rIns="0" bIns="0" rtlCol="0" anchor="t">
            <a:spAutoFit/>
          </a:bodyPr>
          <a:lstStyle/>
          <a:p>
            <a:pPr algn="ctr">
              <a:lnSpc>
                <a:spcPts val="2970"/>
              </a:lnSpc>
            </a:pPr>
            <a:r>
              <a:rPr lang="en-US" sz="1980" b="1" spc="-50" dirty="0">
                <a:solidFill>
                  <a:srgbClr val="FFFFFF">
                    <a:alpha val="100000"/>
                  </a:srgbClr>
                </a:solidFill>
                <a:latin typeface="Quicksand" panose="00000700000000000000" pitchFamily="2" charset="0"/>
              </a:rPr>
              <a:t>3.</a:t>
            </a:r>
          </a:p>
        </p:txBody>
      </p:sp>
      <p:sp>
        <p:nvSpPr>
          <p:cNvPr id="352" name="Primary Heading-2">
            <a:extLst>
              <a:ext uri="{FF2B5EF4-FFF2-40B4-BE49-F238E27FC236}">
                <a16:creationId xmlns:a16="http://schemas.microsoft.com/office/drawing/2014/main" id="{111B4A49-B930-4A89-A1CD-6CA2B3D95AED}"/>
              </a:ext>
            </a:extLst>
          </p:cNvPr>
          <p:cNvSpPr txBox="1"/>
          <p:nvPr/>
        </p:nvSpPr>
        <p:spPr>
          <a:xfrm>
            <a:off x="7681055" y="5315712"/>
            <a:ext cx="2957512" cy="381000"/>
          </a:xfrm>
          <a:prstGeom prst="rect">
            <a:avLst/>
          </a:prstGeom>
          <a:noFill/>
        </p:spPr>
        <p:txBody>
          <a:bodyPr vertOverflow="clip" horzOverflow="clip" wrap="square" lIns="0" tIns="0" rIns="0" bIns="0" rtlCol="0" anchor="t">
            <a:spAutoFit/>
          </a:bodyPr>
          <a:lstStyle/>
          <a:p>
            <a:pPr algn="l">
              <a:lnSpc>
                <a:spcPts val="2940"/>
              </a:lnSpc>
            </a:pPr>
            <a:r>
              <a:rPr lang="en-US" sz="2100" b="1" spc="-52" dirty="0">
                <a:solidFill>
                  <a:srgbClr val="181C24">
                    <a:alpha val="100000"/>
                  </a:srgbClr>
                </a:solidFill>
                <a:latin typeface="Quicksand" panose="00000700000000000000" pitchFamily="2" charset="0"/>
              </a:rPr>
              <a:t>Project Overview</a:t>
            </a:r>
          </a:p>
        </p:txBody>
      </p:sp>
      <p:sp>
        <p:nvSpPr>
          <p:cNvPr id="354" name="Description of a primary heading-2">
            <a:extLst>
              <a:ext uri="{FF2B5EF4-FFF2-40B4-BE49-F238E27FC236}">
                <a16:creationId xmlns:a16="http://schemas.microsoft.com/office/drawing/2014/main" id="{111B4A49-B930-4A89-A1CD-6CA2B3D95AED}"/>
              </a:ext>
            </a:extLst>
          </p:cNvPr>
          <p:cNvSpPr txBox="1"/>
          <p:nvPr/>
        </p:nvSpPr>
        <p:spPr>
          <a:xfrm>
            <a:off x="7681055" y="5841397"/>
            <a:ext cx="2957512" cy="1400175"/>
          </a:xfrm>
          <a:prstGeom prst="rect">
            <a:avLst/>
          </a:prstGeom>
          <a:noFill/>
        </p:spPr>
        <p:txBody>
          <a:bodyPr vertOverflow="clip" horzOverflow="clip" wrap="square" lIns="0" tIns="0" rIns="0" bIns="0" rtlCol="0" anchor="t">
            <a:spAutoFit/>
          </a:bodyPr>
          <a:lstStyle/>
          <a:p>
            <a:pPr algn="l">
              <a:lnSpc>
                <a:spcPts val="2736"/>
              </a:lnSpc>
            </a:pPr>
            <a:r>
              <a:rPr lang="en-US" sz="1800" spc="-18" dirty="0">
                <a:solidFill>
                  <a:srgbClr val="181C24">
                    <a:alpha val="100000"/>
                  </a:srgbClr>
                </a:solidFill>
                <a:latin typeface="IBM Plex Sans" panose="00000700000000000000" pitchFamily="2" charset="0"/>
              </a:rPr>
              <a:t>A summary of the project’s scope, objectives, and significance in the broader context.</a:t>
            </a:r>
          </a:p>
        </p:txBody>
      </p:sp>
      <p:pic>
        <p:nvPicPr>
          <p:cNvPr id="356"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7">
            <a:alphaModFix/>
          </a:blip>
          <a:stretch/>
        </p:blipFill>
        <p:spPr>
          <a:xfrm>
            <a:off x="11140526" y="4672012"/>
            <a:ext cx="419100" cy="457200"/>
          </a:xfrm>
          <a:prstGeom prst="rect">
            <a:avLst/>
          </a:prstGeom>
        </p:spPr>
      </p:pic>
      <p:sp>
        <p:nvSpPr>
          <p:cNvPr id="358" name="-3">
            <a:extLst>
              <a:ext uri="{FF2B5EF4-FFF2-40B4-BE49-F238E27FC236}">
                <a16:creationId xmlns:a16="http://schemas.microsoft.com/office/drawing/2014/main" id="{111B4A49-B930-4A89-A1CD-6CA2B3D95AED}"/>
              </a:ext>
            </a:extLst>
          </p:cNvPr>
          <p:cNvSpPr txBox="1"/>
          <p:nvPr/>
        </p:nvSpPr>
        <p:spPr>
          <a:xfrm>
            <a:off x="11251120" y="4713827"/>
            <a:ext cx="233362" cy="390525"/>
          </a:xfrm>
          <a:prstGeom prst="rect">
            <a:avLst/>
          </a:prstGeom>
          <a:noFill/>
        </p:spPr>
        <p:txBody>
          <a:bodyPr vertOverflow="clip" horzOverflow="clip" wrap="square" lIns="0" tIns="0" rIns="0" bIns="0" rtlCol="0" anchor="t">
            <a:spAutoFit/>
          </a:bodyPr>
          <a:lstStyle/>
          <a:p>
            <a:pPr algn="ctr">
              <a:lnSpc>
                <a:spcPts val="2970"/>
              </a:lnSpc>
            </a:pPr>
            <a:r>
              <a:rPr lang="en-US" sz="1980" b="1" spc="-50" dirty="0">
                <a:solidFill>
                  <a:srgbClr val="FFFFFF">
                    <a:alpha val="100000"/>
                  </a:srgbClr>
                </a:solidFill>
                <a:latin typeface="Quicksand" panose="00000700000000000000" pitchFamily="2" charset="0"/>
              </a:rPr>
              <a:t>4.</a:t>
            </a:r>
          </a:p>
        </p:txBody>
      </p:sp>
      <p:sp>
        <p:nvSpPr>
          <p:cNvPr id="360" name="Primary Heading-3">
            <a:extLst>
              <a:ext uri="{FF2B5EF4-FFF2-40B4-BE49-F238E27FC236}">
                <a16:creationId xmlns:a16="http://schemas.microsoft.com/office/drawing/2014/main" id="{111B4A49-B930-4A89-A1CD-6CA2B3D95AED}"/>
              </a:ext>
            </a:extLst>
          </p:cNvPr>
          <p:cNvSpPr txBox="1"/>
          <p:nvPr/>
        </p:nvSpPr>
        <p:spPr>
          <a:xfrm>
            <a:off x="11140535" y="5315712"/>
            <a:ext cx="2957512" cy="381000"/>
          </a:xfrm>
          <a:prstGeom prst="rect">
            <a:avLst/>
          </a:prstGeom>
          <a:noFill/>
        </p:spPr>
        <p:txBody>
          <a:bodyPr vertOverflow="clip" horzOverflow="clip" wrap="square" lIns="0" tIns="0" rIns="0" bIns="0" rtlCol="0" anchor="t">
            <a:spAutoFit/>
          </a:bodyPr>
          <a:lstStyle/>
          <a:p>
            <a:pPr algn="l">
              <a:lnSpc>
                <a:spcPts val="2940"/>
              </a:lnSpc>
            </a:pPr>
            <a:r>
              <a:rPr lang="en-US" sz="2100" b="1" spc="-52" dirty="0">
                <a:solidFill>
                  <a:srgbClr val="181C24">
                    <a:alpha val="100000"/>
                  </a:srgbClr>
                </a:solidFill>
                <a:latin typeface="Quicksand" panose="00000700000000000000" pitchFamily="2" charset="0"/>
              </a:rPr>
              <a:t>Problem Definition</a:t>
            </a:r>
          </a:p>
        </p:txBody>
      </p:sp>
      <p:sp>
        <p:nvSpPr>
          <p:cNvPr id="362" name="Description of a primary heading-3">
            <a:extLst>
              <a:ext uri="{FF2B5EF4-FFF2-40B4-BE49-F238E27FC236}">
                <a16:creationId xmlns:a16="http://schemas.microsoft.com/office/drawing/2014/main" id="{111B4A49-B930-4A89-A1CD-6CA2B3D95AED}"/>
              </a:ext>
            </a:extLst>
          </p:cNvPr>
          <p:cNvSpPr txBox="1"/>
          <p:nvPr/>
        </p:nvSpPr>
        <p:spPr>
          <a:xfrm>
            <a:off x="11140535" y="5841397"/>
            <a:ext cx="2957512" cy="1400175"/>
          </a:xfrm>
          <a:prstGeom prst="rect">
            <a:avLst/>
          </a:prstGeom>
          <a:noFill/>
        </p:spPr>
        <p:txBody>
          <a:bodyPr vertOverflow="clip" horzOverflow="clip" wrap="square" lIns="0" tIns="0" rIns="0" bIns="0" rtlCol="0" anchor="t">
            <a:spAutoFit/>
          </a:bodyPr>
          <a:lstStyle/>
          <a:p>
            <a:pPr algn="l">
              <a:lnSpc>
                <a:spcPts val="2736"/>
              </a:lnSpc>
            </a:pPr>
            <a:r>
              <a:rPr lang="en-US" sz="1800" spc="-18" dirty="0">
                <a:solidFill>
                  <a:srgbClr val="181C24">
                    <a:alpha val="100000"/>
                  </a:srgbClr>
                </a:solidFill>
                <a:latin typeface="IBM Plex Sans" panose="00000700000000000000" pitchFamily="2" charset="0"/>
              </a:rPr>
              <a:t>An articulation of the core problems being addressed in the project, including background context.</a:t>
            </a:r>
          </a:p>
        </p:txBody>
      </p:sp>
      <p:pic>
        <p:nvPicPr>
          <p:cNvPr id="364"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8">
            <a:alphaModFix/>
          </a:blip>
          <a:stretch/>
        </p:blipFill>
        <p:spPr>
          <a:xfrm>
            <a:off x="14599891" y="4672012"/>
            <a:ext cx="419100" cy="457200"/>
          </a:xfrm>
          <a:prstGeom prst="rect">
            <a:avLst/>
          </a:prstGeom>
        </p:spPr>
      </p:pic>
      <p:sp>
        <p:nvSpPr>
          <p:cNvPr id="366" name="-4">
            <a:extLst>
              <a:ext uri="{FF2B5EF4-FFF2-40B4-BE49-F238E27FC236}">
                <a16:creationId xmlns:a16="http://schemas.microsoft.com/office/drawing/2014/main" id="{111B4A49-B930-4A89-A1CD-6CA2B3D95AED}"/>
              </a:ext>
            </a:extLst>
          </p:cNvPr>
          <p:cNvSpPr txBox="1"/>
          <p:nvPr/>
        </p:nvSpPr>
        <p:spPr>
          <a:xfrm>
            <a:off x="14717173" y="4713827"/>
            <a:ext cx="214312" cy="390525"/>
          </a:xfrm>
          <a:prstGeom prst="rect">
            <a:avLst/>
          </a:prstGeom>
          <a:noFill/>
        </p:spPr>
        <p:txBody>
          <a:bodyPr vertOverflow="clip" horzOverflow="clip" wrap="square" lIns="0" tIns="0" rIns="0" bIns="0" rtlCol="0" anchor="t">
            <a:spAutoFit/>
          </a:bodyPr>
          <a:lstStyle/>
          <a:p>
            <a:pPr algn="ctr">
              <a:lnSpc>
                <a:spcPts val="2970"/>
              </a:lnSpc>
            </a:pPr>
            <a:r>
              <a:rPr lang="en-US" sz="1980" b="1" spc="-50" dirty="0">
                <a:solidFill>
                  <a:srgbClr val="FFFFFF">
                    <a:alpha val="100000"/>
                  </a:srgbClr>
                </a:solidFill>
                <a:latin typeface="Quicksand" panose="00000700000000000000" pitchFamily="2" charset="0"/>
              </a:rPr>
              <a:t>5.</a:t>
            </a:r>
          </a:p>
        </p:txBody>
      </p:sp>
      <p:sp>
        <p:nvSpPr>
          <p:cNvPr id="368" name="Primary Heading-4">
            <a:extLst>
              <a:ext uri="{FF2B5EF4-FFF2-40B4-BE49-F238E27FC236}">
                <a16:creationId xmlns:a16="http://schemas.microsoft.com/office/drawing/2014/main" id="{111B4A49-B930-4A89-A1CD-6CA2B3D95AED}"/>
              </a:ext>
            </a:extLst>
          </p:cNvPr>
          <p:cNvSpPr txBox="1"/>
          <p:nvPr/>
        </p:nvSpPr>
        <p:spPr>
          <a:xfrm>
            <a:off x="14600015" y="5315712"/>
            <a:ext cx="2957512" cy="381000"/>
          </a:xfrm>
          <a:prstGeom prst="rect">
            <a:avLst/>
          </a:prstGeom>
          <a:noFill/>
        </p:spPr>
        <p:txBody>
          <a:bodyPr vertOverflow="clip" horzOverflow="clip" wrap="square" lIns="0" tIns="0" rIns="0" bIns="0" rtlCol="0" anchor="t">
            <a:spAutoFit/>
          </a:bodyPr>
          <a:lstStyle/>
          <a:p>
            <a:pPr algn="l">
              <a:lnSpc>
                <a:spcPts val="2940"/>
              </a:lnSpc>
            </a:pPr>
            <a:r>
              <a:rPr lang="en-US" sz="2100" b="1" spc="-52" dirty="0">
                <a:solidFill>
                  <a:srgbClr val="181C24">
                    <a:alpha val="100000"/>
                  </a:srgbClr>
                </a:solidFill>
                <a:latin typeface="Quicksand" panose="00000700000000000000" pitchFamily="2" charset="0"/>
              </a:rPr>
              <a:t>Requirements</a:t>
            </a:r>
          </a:p>
        </p:txBody>
      </p:sp>
      <p:sp>
        <p:nvSpPr>
          <p:cNvPr id="370" name="Description of a primary heading-4">
            <a:extLst>
              <a:ext uri="{FF2B5EF4-FFF2-40B4-BE49-F238E27FC236}">
                <a16:creationId xmlns:a16="http://schemas.microsoft.com/office/drawing/2014/main" id="{111B4A49-B930-4A89-A1CD-6CA2B3D95AED}"/>
              </a:ext>
            </a:extLst>
          </p:cNvPr>
          <p:cNvSpPr txBox="1"/>
          <p:nvPr/>
        </p:nvSpPr>
        <p:spPr>
          <a:xfrm>
            <a:off x="14600015" y="5841397"/>
            <a:ext cx="2957512" cy="1400175"/>
          </a:xfrm>
          <a:prstGeom prst="rect">
            <a:avLst/>
          </a:prstGeom>
          <a:noFill/>
        </p:spPr>
        <p:txBody>
          <a:bodyPr vertOverflow="clip" horzOverflow="clip" wrap="square" lIns="0" tIns="0" rIns="0" bIns="0" rtlCol="0" anchor="t">
            <a:spAutoFit/>
          </a:bodyPr>
          <a:lstStyle/>
          <a:p>
            <a:pPr algn="l">
              <a:lnSpc>
                <a:spcPts val="2736"/>
              </a:lnSpc>
            </a:pPr>
            <a:r>
              <a:rPr lang="en-US" sz="1800" spc="-18" dirty="0">
                <a:solidFill>
                  <a:srgbClr val="181C24">
                    <a:alpha val="100000"/>
                  </a:srgbClr>
                </a:solidFill>
                <a:latin typeface="IBM Plex Sans" panose="00000700000000000000" pitchFamily="2" charset="0"/>
              </a:rPr>
              <a:t>An outline of the specific hardware and software requirements necessary for project execution.</a:t>
            </a:r>
          </a:p>
        </p:txBody>
      </p:sp>
      <p:sp>
        <p:nvSpPr>
          <p:cNvPr id="372" name="Click here to edit title-406">
            <a:extLst>
              <a:ext uri="{FF2B5EF4-FFF2-40B4-BE49-F238E27FC236}">
                <a16:creationId xmlns:a16="http://schemas.microsoft.com/office/drawing/2014/main" id="{111B4A49-B930-4A89-A1CD-6CA2B3D95AED}"/>
              </a:ext>
            </a:extLst>
          </p:cNvPr>
          <p:cNvSpPr txBox="1"/>
          <p:nvPr/>
        </p:nvSpPr>
        <p:spPr>
          <a:xfrm>
            <a:off x="762000" y="728662"/>
            <a:ext cx="15197138" cy="685800"/>
          </a:xfrm>
          <a:prstGeom prst="rect">
            <a:avLst/>
          </a:prstGeom>
          <a:noFill/>
        </p:spPr>
        <p:txBody>
          <a:bodyPr vertOverflow="clip" horzOverflow="clip" wrap="square" lIns="0" tIns="0" rIns="0" bIns="0" rtlCol="0" anchor="t">
            <a:spAutoFit/>
          </a:bodyPr>
          <a:lstStyle/>
          <a:p>
            <a:pPr algn="l">
              <a:lnSpc>
                <a:spcPts val="5292"/>
              </a:lnSpc>
            </a:pPr>
            <a:r>
              <a:rPr lang="en-US" sz="4200" b="1" spc="-105" dirty="0">
                <a:solidFill>
                  <a:srgbClr val="181C24">
                    <a:alpha val="100000"/>
                  </a:srgbClr>
                </a:solidFill>
                <a:latin typeface="Quicksand" panose="00000700000000000000" pitchFamily="2" charset="0"/>
              </a:rPr>
              <a:t>Comprehensive Table of Contents</a:t>
            </a:r>
          </a:p>
        </p:txBody>
      </p:sp>
    </p:spTree>
    <p:extLst>
      <p:ext uri="{BB962C8B-B14F-4D97-AF65-F5344CB8AC3E}">
        <p14:creationId xmlns:p14="http://schemas.microsoft.com/office/powerpoint/2010/main" val="36480479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2">
            <a:alphaModFix/>
          </a:blip>
          <a:stretch/>
        </p:blipFill>
        <p:spPr>
          <a:xfrm>
            <a:off x="0" y="0"/>
            <a:ext cx="18288000" cy="10287000"/>
          </a:xfrm>
          <a:prstGeom prst="rect">
            <a:avLst/>
          </a:prstGeom>
        </p:spPr>
      </p:pic>
      <p:pic>
        <p:nvPicPr>
          <p:cNvPr id="379"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3">
            <a:alphaModFix/>
          </a:blip>
          <a:stretch/>
        </p:blipFill>
        <p:spPr>
          <a:xfrm>
            <a:off x="12951619" y="0"/>
            <a:ext cx="5336381" cy="2847826"/>
          </a:xfrm>
          <a:prstGeom prst="rect">
            <a:avLst/>
          </a:prstGeom>
        </p:spPr>
      </p:pic>
      <p:sp>
        <p:nvSpPr>
          <p:cNvPr id="380" name="Primary Heading-0">
            <a:extLst>
              <a:ext uri="{FF2B5EF4-FFF2-40B4-BE49-F238E27FC236}">
                <a16:creationId xmlns:a16="http://schemas.microsoft.com/office/drawing/2014/main" id="{111B4A49-B930-4A89-A1CD-6CA2B3D95AED}"/>
              </a:ext>
            </a:extLst>
          </p:cNvPr>
          <p:cNvSpPr txBox="1"/>
          <p:nvPr/>
        </p:nvSpPr>
        <p:spPr>
          <a:xfrm>
            <a:off x="762000" y="3231832"/>
            <a:ext cx="3005138" cy="381000"/>
          </a:xfrm>
          <a:prstGeom prst="rect">
            <a:avLst/>
          </a:prstGeom>
          <a:noFill/>
        </p:spPr>
        <p:txBody>
          <a:bodyPr vertOverflow="clip" horzOverflow="clip" wrap="square" lIns="0" tIns="0" rIns="0" bIns="0" rtlCol="0" anchor="t">
            <a:spAutoFit/>
          </a:bodyPr>
          <a:lstStyle/>
          <a:p>
            <a:pPr algn="l">
              <a:lnSpc>
                <a:spcPts val="2940"/>
              </a:lnSpc>
            </a:pPr>
            <a:r>
              <a:rPr lang="en-US" sz="2100" b="1" spc="-52" dirty="0">
                <a:solidFill>
                  <a:srgbClr val="181C24">
                    <a:alpha val="100000"/>
                  </a:srgbClr>
                </a:solidFill>
                <a:latin typeface="Quicksand" panose="00000700000000000000" pitchFamily="2" charset="0"/>
              </a:rPr>
              <a:t>Course Overview</a:t>
            </a:r>
          </a:p>
        </p:txBody>
      </p:sp>
      <p:sp>
        <p:nvSpPr>
          <p:cNvPr id="382" name="Description of a primary heading-0">
            <a:extLst>
              <a:ext uri="{FF2B5EF4-FFF2-40B4-BE49-F238E27FC236}">
                <a16:creationId xmlns:a16="http://schemas.microsoft.com/office/drawing/2014/main" id="{111B4A49-B930-4A89-A1CD-6CA2B3D95AED}"/>
              </a:ext>
            </a:extLst>
          </p:cNvPr>
          <p:cNvSpPr txBox="1"/>
          <p:nvPr/>
        </p:nvSpPr>
        <p:spPr>
          <a:xfrm>
            <a:off x="3916585" y="2935510"/>
            <a:ext cx="13463588" cy="1047750"/>
          </a:xfrm>
          <a:prstGeom prst="rect">
            <a:avLst/>
          </a:prstGeom>
          <a:noFill/>
        </p:spPr>
        <p:txBody>
          <a:bodyPr vertOverflow="clip" horzOverflow="clip" wrap="square" lIns="0" tIns="0" rIns="0" bIns="0" rtlCol="0" anchor="t">
            <a:spAutoFit/>
          </a:bodyPr>
          <a:lstStyle/>
          <a:p>
            <a:pPr algn="l">
              <a:lnSpc>
                <a:spcPts val="2736"/>
              </a:lnSpc>
            </a:pPr>
            <a:r>
              <a:rPr lang="en-US" sz="1800" spc="-18" dirty="0">
                <a:solidFill>
                  <a:srgbClr val="181C24">
                    <a:alpha val="100000"/>
                  </a:srgbClr>
                </a:solidFill>
                <a:latin typeface="IBM Plex Sans" panose="00000700000000000000" pitchFamily="2" charset="0"/>
              </a:rPr>
              <a:t>This project is part of the IBM Data Science Capstone, focusing on applying data science methodologies to real-world scenarios. The course encompasses critical aspects such as data collection, preprocessing, exploratory data analysis (EDA), machine learning, and visualization techniques.</a:t>
            </a:r>
          </a:p>
        </p:txBody>
      </p:sp>
      <p:pic>
        <p:nvPicPr>
          <p:cNvPr id="384"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4">
            <a:alphaModFix/>
          </a:blip>
          <a:stretch/>
        </p:blipFill>
        <p:spPr>
          <a:xfrm>
            <a:off x="762000" y="4244245"/>
            <a:ext cx="16764000" cy="19050"/>
          </a:xfrm>
          <a:prstGeom prst="rect">
            <a:avLst/>
          </a:prstGeom>
        </p:spPr>
      </p:pic>
      <p:sp>
        <p:nvSpPr>
          <p:cNvPr id="386" name="Primary Heading-1">
            <a:extLst>
              <a:ext uri="{FF2B5EF4-FFF2-40B4-BE49-F238E27FC236}">
                <a16:creationId xmlns:a16="http://schemas.microsoft.com/office/drawing/2014/main" id="{111B4A49-B930-4A89-A1CD-6CA2B3D95AED}"/>
              </a:ext>
            </a:extLst>
          </p:cNvPr>
          <p:cNvSpPr txBox="1"/>
          <p:nvPr/>
        </p:nvSpPr>
        <p:spPr>
          <a:xfrm>
            <a:off x="762000" y="4902518"/>
            <a:ext cx="3005138" cy="381000"/>
          </a:xfrm>
          <a:prstGeom prst="rect">
            <a:avLst/>
          </a:prstGeom>
          <a:noFill/>
        </p:spPr>
        <p:txBody>
          <a:bodyPr vertOverflow="clip" horzOverflow="clip" wrap="square" lIns="0" tIns="0" rIns="0" bIns="0" rtlCol="0" anchor="t">
            <a:spAutoFit/>
          </a:bodyPr>
          <a:lstStyle/>
          <a:p>
            <a:pPr algn="l">
              <a:lnSpc>
                <a:spcPts val="2940"/>
              </a:lnSpc>
            </a:pPr>
            <a:r>
              <a:rPr lang="en-US" sz="2100" b="1" spc="-52" dirty="0">
                <a:solidFill>
                  <a:srgbClr val="181C24">
                    <a:alpha val="100000"/>
                  </a:srgbClr>
                </a:solidFill>
                <a:latin typeface="Quicksand" panose="00000700000000000000" pitchFamily="2" charset="0"/>
              </a:rPr>
              <a:t>Project Overview</a:t>
            </a:r>
          </a:p>
        </p:txBody>
      </p:sp>
      <p:sp>
        <p:nvSpPr>
          <p:cNvPr id="388" name="Description of a primary heading-1">
            <a:extLst>
              <a:ext uri="{FF2B5EF4-FFF2-40B4-BE49-F238E27FC236}">
                <a16:creationId xmlns:a16="http://schemas.microsoft.com/office/drawing/2014/main" id="{111B4A49-B930-4A89-A1CD-6CA2B3D95AED}"/>
              </a:ext>
            </a:extLst>
          </p:cNvPr>
          <p:cNvSpPr txBox="1"/>
          <p:nvPr/>
        </p:nvSpPr>
        <p:spPr>
          <a:xfrm>
            <a:off x="3916585" y="4606195"/>
            <a:ext cx="13463588" cy="1047750"/>
          </a:xfrm>
          <a:prstGeom prst="rect">
            <a:avLst/>
          </a:prstGeom>
          <a:noFill/>
        </p:spPr>
        <p:txBody>
          <a:bodyPr vertOverflow="clip" horzOverflow="clip" wrap="square" lIns="0" tIns="0" rIns="0" bIns="0" rtlCol="0" anchor="t">
            <a:spAutoFit/>
          </a:bodyPr>
          <a:lstStyle/>
          <a:p>
            <a:pPr algn="l">
              <a:lnSpc>
                <a:spcPts val="2736"/>
              </a:lnSpc>
            </a:pPr>
            <a:r>
              <a:rPr lang="en-US" sz="1800" spc="-18" dirty="0">
                <a:solidFill>
                  <a:srgbClr val="181C24">
                    <a:alpha val="100000"/>
                  </a:srgbClr>
                </a:solidFill>
                <a:latin typeface="IBM Plex Sans" panose="00000700000000000000" pitchFamily="2" charset="0"/>
              </a:rPr>
              <a:t>Social media addiction is increasingly recognized as a significant concern in modern society, impacting mental health, productivity, and daily activities. This project aims to analyze social media usage and its psychological effects through machine learning models, utilizing data science techniques to predict addiction levels and uncover behavioral patterns.</a:t>
            </a:r>
          </a:p>
        </p:txBody>
      </p:sp>
      <p:pic>
        <p:nvPicPr>
          <p:cNvPr id="390"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4">
            <a:alphaModFix/>
          </a:blip>
          <a:stretch/>
        </p:blipFill>
        <p:spPr>
          <a:xfrm>
            <a:off x="762000" y="5915025"/>
            <a:ext cx="16764000" cy="19050"/>
          </a:xfrm>
          <a:prstGeom prst="rect">
            <a:avLst/>
          </a:prstGeom>
        </p:spPr>
      </p:pic>
      <p:sp>
        <p:nvSpPr>
          <p:cNvPr id="392" name="Primary Heading-2">
            <a:extLst>
              <a:ext uri="{FF2B5EF4-FFF2-40B4-BE49-F238E27FC236}">
                <a16:creationId xmlns:a16="http://schemas.microsoft.com/office/drawing/2014/main" id="{111B4A49-B930-4A89-A1CD-6CA2B3D95AED}"/>
              </a:ext>
            </a:extLst>
          </p:cNvPr>
          <p:cNvSpPr txBox="1"/>
          <p:nvPr/>
        </p:nvSpPr>
        <p:spPr>
          <a:xfrm>
            <a:off x="762000" y="6573298"/>
            <a:ext cx="3005138" cy="381000"/>
          </a:xfrm>
          <a:prstGeom prst="rect">
            <a:avLst/>
          </a:prstGeom>
          <a:noFill/>
        </p:spPr>
        <p:txBody>
          <a:bodyPr vertOverflow="clip" horzOverflow="clip" wrap="square" lIns="0" tIns="0" rIns="0" bIns="0" rtlCol="0" anchor="t">
            <a:spAutoFit/>
          </a:bodyPr>
          <a:lstStyle/>
          <a:p>
            <a:pPr algn="l">
              <a:lnSpc>
                <a:spcPts val="2940"/>
              </a:lnSpc>
            </a:pPr>
            <a:r>
              <a:rPr lang="en-US" sz="2100" b="1" spc="-52" dirty="0">
                <a:solidFill>
                  <a:srgbClr val="181C24">
                    <a:alpha val="100000"/>
                  </a:srgbClr>
                </a:solidFill>
                <a:latin typeface="Quicksand" panose="00000700000000000000" pitchFamily="2" charset="0"/>
              </a:rPr>
              <a:t>Problem Definition</a:t>
            </a:r>
          </a:p>
        </p:txBody>
      </p:sp>
      <p:sp>
        <p:nvSpPr>
          <p:cNvPr id="394" name="Description of a primary heading-2">
            <a:extLst>
              <a:ext uri="{FF2B5EF4-FFF2-40B4-BE49-F238E27FC236}">
                <a16:creationId xmlns:a16="http://schemas.microsoft.com/office/drawing/2014/main" id="{111B4A49-B930-4A89-A1CD-6CA2B3D95AED}"/>
              </a:ext>
            </a:extLst>
          </p:cNvPr>
          <p:cNvSpPr txBox="1"/>
          <p:nvPr/>
        </p:nvSpPr>
        <p:spPr>
          <a:xfrm>
            <a:off x="3916585" y="6276975"/>
            <a:ext cx="13463588" cy="1047750"/>
          </a:xfrm>
          <a:prstGeom prst="rect">
            <a:avLst/>
          </a:prstGeom>
          <a:noFill/>
        </p:spPr>
        <p:txBody>
          <a:bodyPr vertOverflow="clip" horzOverflow="clip" wrap="square" lIns="0" tIns="0" rIns="0" bIns="0" rtlCol="0" anchor="t">
            <a:spAutoFit/>
          </a:bodyPr>
          <a:lstStyle/>
          <a:p>
            <a:pPr algn="l">
              <a:lnSpc>
                <a:spcPts val="2736"/>
              </a:lnSpc>
            </a:pPr>
            <a:r>
              <a:rPr lang="en-US" sz="1800" spc="-18" dirty="0">
                <a:solidFill>
                  <a:srgbClr val="181C24">
                    <a:alpha val="100000"/>
                  </a:srgbClr>
                </a:solidFill>
                <a:latin typeface="IBM Plex Sans" panose="00000700000000000000" pitchFamily="2" charset="0"/>
              </a:rPr>
              <a:t>The rise in social media usage has sparked concerns regarding its effects on mental health. Many individuals report spending an excessive amount of time on these platforms, which can lead to reduced productivity, sleep issues, and social isolation. Understanding addiction levels and the psychological factors involved is vital for creating effective interventions.</a:t>
            </a:r>
          </a:p>
        </p:txBody>
      </p:sp>
      <p:pic>
        <p:nvPicPr>
          <p:cNvPr id="396"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4">
            <a:alphaModFix/>
          </a:blip>
          <a:stretch/>
        </p:blipFill>
        <p:spPr>
          <a:xfrm>
            <a:off x="762000" y="7585805"/>
            <a:ext cx="16764000" cy="19050"/>
          </a:xfrm>
          <a:prstGeom prst="rect">
            <a:avLst/>
          </a:prstGeom>
        </p:spPr>
      </p:pic>
      <p:sp>
        <p:nvSpPr>
          <p:cNvPr id="398" name="Primary Heading-3">
            <a:extLst>
              <a:ext uri="{FF2B5EF4-FFF2-40B4-BE49-F238E27FC236}">
                <a16:creationId xmlns:a16="http://schemas.microsoft.com/office/drawing/2014/main" id="{111B4A49-B930-4A89-A1CD-6CA2B3D95AED}"/>
              </a:ext>
            </a:extLst>
          </p:cNvPr>
          <p:cNvSpPr txBox="1"/>
          <p:nvPr/>
        </p:nvSpPr>
        <p:spPr>
          <a:xfrm>
            <a:off x="762000" y="8244078"/>
            <a:ext cx="3005138" cy="381000"/>
          </a:xfrm>
          <a:prstGeom prst="rect">
            <a:avLst/>
          </a:prstGeom>
          <a:noFill/>
        </p:spPr>
        <p:txBody>
          <a:bodyPr vertOverflow="clip" horzOverflow="clip" wrap="square" lIns="0" tIns="0" rIns="0" bIns="0" rtlCol="0" anchor="t">
            <a:spAutoFit/>
          </a:bodyPr>
          <a:lstStyle/>
          <a:p>
            <a:pPr algn="l">
              <a:lnSpc>
                <a:spcPts val="2940"/>
              </a:lnSpc>
            </a:pPr>
            <a:r>
              <a:rPr lang="en-US" sz="2100" b="1" spc="-52" dirty="0">
                <a:solidFill>
                  <a:srgbClr val="181C24">
                    <a:alpha val="100000"/>
                  </a:srgbClr>
                </a:solidFill>
                <a:latin typeface="Quicksand" panose="00000700000000000000" pitchFamily="2" charset="0"/>
              </a:rPr>
              <a:t>Objectives of the Study</a:t>
            </a:r>
          </a:p>
        </p:txBody>
      </p:sp>
      <p:sp>
        <p:nvSpPr>
          <p:cNvPr id="400" name="Description of a primary heading-3">
            <a:extLst>
              <a:ext uri="{FF2B5EF4-FFF2-40B4-BE49-F238E27FC236}">
                <a16:creationId xmlns:a16="http://schemas.microsoft.com/office/drawing/2014/main" id="{111B4A49-B930-4A89-A1CD-6CA2B3D95AED}"/>
              </a:ext>
            </a:extLst>
          </p:cNvPr>
          <p:cNvSpPr txBox="1"/>
          <p:nvPr/>
        </p:nvSpPr>
        <p:spPr>
          <a:xfrm>
            <a:off x="3916585" y="7947755"/>
            <a:ext cx="13463588" cy="1047750"/>
          </a:xfrm>
          <a:prstGeom prst="rect">
            <a:avLst/>
          </a:prstGeom>
          <a:noFill/>
        </p:spPr>
        <p:txBody>
          <a:bodyPr vertOverflow="clip" horzOverflow="clip" wrap="square" lIns="0" tIns="0" rIns="0" bIns="0" rtlCol="0" anchor="t">
            <a:spAutoFit/>
          </a:bodyPr>
          <a:lstStyle/>
          <a:p>
            <a:pPr algn="l">
              <a:lnSpc>
                <a:spcPts val="2736"/>
              </a:lnSpc>
            </a:pPr>
            <a:r>
              <a:rPr lang="en-US" sz="1800" spc="-18" dirty="0">
                <a:solidFill>
                  <a:srgbClr val="181C24">
                    <a:alpha val="100000"/>
                  </a:srgbClr>
                </a:solidFill>
                <a:latin typeface="IBM Plex Sans" panose="00000700000000000000" pitchFamily="2" charset="0"/>
              </a:rPr>
              <a:t>The study aims to quantify social media addiction through an addiction score, identify key behavioral patterns linked to excessive usage, and develop a machine learning model to predict addiction levels based on user responses. These objectives will provide insights into the behavioral dynamics of social media users.</a:t>
            </a:r>
          </a:p>
        </p:txBody>
      </p:sp>
      <p:sp>
        <p:nvSpPr>
          <p:cNvPr id="402" name="Click here to edit title-414">
            <a:extLst>
              <a:ext uri="{FF2B5EF4-FFF2-40B4-BE49-F238E27FC236}">
                <a16:creationId xmlns:a16="http://schemas.microsoft.com/office/drawing/2014/main" id="{111B4A49-B930-4A89-A1CD-6CA2B3D95AED}"/>
              </a:ext>
            </a:extLst>
          </p:cNvPr>
          <p:cNvSpPr txBox="1"/>
          <p:nvPr/>
        </p:nvSpPr>
        <p:spPr>
          <a:xfrm>
            <a:off x="762000" y="728662"/>
            <a:ext cx="15197138" cy="685800"/>
          </a:xfrm>
          <a:prstGeom prst="rect">
            <a:avLst/>
          </a:prstGeom>
          <a:noFill/>
        </p:spPr>
        <p:txBody>
          <a:bodyPr vertOverflow="clip" horzOverflow="clip" wrap="square" lIns="0" tIns="0" rIns="0" bIns="0" rtlCol="0" anchor="t">
            <a:spAutoFit/>
          </a:bodyPr>
          <a:lstStyle/>
          <a:p>
            <a:pPr algn="l">
              <a:lnSpc>
                <a:spcPts val="5292"/>
              </a:lnSpc>
            </a:pPr>
            <a:r>
              <a:rPr lang="en-US" sz="4200" b="1" spc="-105" dirty="0">
                <a:solidFill>
                  <a:srgbClr val="181C24">
                    <a:alpha val="100000"/>
                  </a:srgbClr>
                </a:solidFill>
                <a:latin typeface="Quicksand" panose="00000700000000000000" pitchFamily="2" charset="0"/>
              </a:rPr>
              <a:t>Introduction to Social Media Addiction Analysis</a:t>
            </a:r>
          </a:p>
        </p:txBody>
      </p:sp>
    </p:spTree>
    <p:extLst>
      <p:ext uri="{BB962C8B-B14F-4D97-AF65-F5344CB8AC3E}">
        <p14:creationId xmlns:p14="http://schemas.microsoft.com/office/powerpoint/2010/main" val="36480479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2">
            <a:alphaModFix/>
          </a:blip>
          <a:stretch/>
        </p:blipFill>
        <p:spPr>
          <a:xfrm>
            <a:off x="0" y="0"/>
            <a:ext cx="18288000" cy="10287000"/>
          </a:xfrm>
          <a:prstGeom prst="rect">
            <a:avLst/>
          </a:prstGeom>
        </p:spPr>
      </p:pic>
      <p:pic>
        <p:nvPicPr>
          <p:cNvPr id="461"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3">
            <a:alphaModFix/>
          </a:blip>
          <a:stretch/>
        </p:blipFill>
        <p:spPr>
          <a:xfrm>
            <a:off x="12951619" y="0"/>
            <a:ext cx="5336381" cy="2847826"/>
          </a:xfrm>
          <a:prstGeom prst="rect">
            <a:avLst/>
          </a:prstGeom>
        </p:spPr>
      </p:pic>
      <p:pic>
        <p:nvPicPr>
          <p:cNvPr id="462"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4">
            <a:alphaModFix/>
          </a:blip>
          <a:stretch/>
        </p:blipFill>
        <p:spPr>
          <a:xfrm>
            <a:off x="762000" y="2381697"/>
            <a:ext cx="419100" cy="457200"/>
          </a:xfrm>
          <a:prstGeom prst="rect">
            <a:avLst/>
          </a:prstGeom>
        </p:spPr>
      </p:pic>
      <p:sp>
        <p:nvSpPr>
          <p:cNvPr id="464" name="-0">
            <a:extLst>
              <a:ext uri="{FF2B5EF4-FFF2-40B4-BE49-F238E27FC236}">
                <a16:creationId xmlns:a16="http://schemas.microsoft.com/office/drawing/2014/main" id="{111B4A49-B930-4A89-A1CD-6CA2B3D95AED}"/>
              </a:ext>
            </a:extLst>
          </p:cNvPr>
          <p:cNvSpPr txBox="1"/>
          <p:nvPr/>
        </p:nvSpPr>
        <p:spPr>
          <a:xfrm>
            <a:off x="897541" y="2423636"/>
            <a:ext cx="185738" cy="390525"/>
          </a:xfrm>
          <a:prstGeom prst="rect">
            <a:avLst/>
          </a:prstGeom>
          <a:noFill/>
        </p:spPr>
        <p:txBody>
          <a:bodyPr vertOverflow="clip" horzOverflow="clip" wrap="square" lIns="0" tIns="0" rIns="0" bIns="0" rtlCol="0" anchor="t">
            <a:spAutoFit/>
          </a:bodyPr>
          <a:lstStyle/>
          <a:p>
            <a:pPr algn="ctr">
              <a:lnSpc>
                <a:spcPts val="2970"/>
              </a:lnSpc>
            </a:pPr>
            <a:r>
              <a:rPr lang="en-US" sz="1980" b="1" spc="-50" dirty="0">
                <a:solidFill>
                  <a:srgbClr val="FFFFFF">
                    <a:alpha val="100000"/>
                  </a:srgbClr>
                </a:solidFill>
                <a:latin typeface="Quicksand" panose="00000700000000000000" pitchFamily="2" charset="0"/>
              </a:rPr>
              <a:t>1.</a:t>
            </a:r>
          </a:p>
        </p:txBody>
      </p:sp>
      <p:sp>
        <p:nvSpPr>
          <p:cNvPr id="466" name="Primary Heading-0">
            <a:extLst>
              <a:ext uri="{FF2B5EF4-FFF2-40B4-BE49-F238E27FC236}">
                <a16:creationId xmlns:a16="http://schemas.microsoft.com/office/drawing/2014/main" id="{111B4A49-B930-4A89-A1CD-6CA2B3D95AED}"/>
              </a:ext>
            </a:extLst>
          </p:cNvPr>
          <p:cNvSpPr txBox="1"/>
          <p:nvPr/>
        </p:nvSpPr>
        <p:spPr>
          <a:xfrm>
            <a:off x="1363885" y="2381822"/>
            <a:ext cx="7548562" cy="342900"/>
          </a:xfrm>
          <a:prstGeom prst="rect">
            <a:avLst/>
          </a:prstGeom>
          <a:noFill/>
        </p:spPr>
        <p:txBody>
          <a:bodyPr vertOverflow="clip" horzOverflow="clip" wrap="square" lIns="0" tIns="0" rIns="0" bIns="0" rtlCol="0" anchor="t">
            <a:spAutoFit/>
          </a:bodyPr>
          <a:lstStyle/>
          <a:p>
            <a:pPr algn="l">
              <a:lnSpc>
                <a:spcPts val="2624"/>
              </a:lnSpc>
            </a:pPr>
            <a:r>
              <a:rPr lang="en-US" sz="1650" b="1" spc="-41" dirty="0">
                <a:solidFill>
                  <a:srgbClr val="181C24">
                    <a:alpha val="100000"/>
                  </a:srgbClr>
                </a:solidFill>
                <a:latin typeface="Quicksand" panose="00000700000000000000" pitchFamily="2" charset="0"/>
              </a:rPr>
              <a:t>Data Collection</a:t>
            </a:r>
          </a:p>
        </p:txBody>
      </p:sp>
      <p:sp>
        <p:nvSpPr>
          <p:cNvPr id="468" name="Description of a primary heading-0">
            <a:extLst>
              <a:ext uri="{FF2B5EF4-FFF2-40B4-BE49-F238E27FC236}">
                <a16:creationId xmlns:a16="http://schemas.microsoft.com/office/drawing/2014/main" id="{111B4A49-B930-4A89-A1CD-6CA2B3D95AED}"/>
              </a:ext>
            </a:extLst>
          </p:cNvPr>
          <p:cNvSpPr txBox="1"/>
          <p:nvPr/>
        </p:nvSpPr>
        <p:spPr>
          <a:xfrm>
            <a:off x="1363885" y="2791111"/>
            <a:ext cx="7548562" cy="1228725"/>
          </a:xfrm>
          <a:prstGeom prst="rect">
            <a:avLst/>
          </a:prstGeom>
          <a:noFill/>
        </p:spPr>
        <p:txBody>
          <a:bodyPr vertOverflow="clip" horzOverflow="clip" wrap="square" lIns="0" tIns="0" rIns="0" bIns="0" rtlCol="0" anchor="t">
            <a:spAutoFit/>
          </a:bodyPr>
          <a:lstStyle/>
          <a:p>
            <a:pPr algn="l">
              <a:lnSpc>
                <a:spcPts val="2400"/>
              </a:lnSpc>
            </a:pPr>
            <a:r>
              <a:rPr lang="en-US" sz="1500" spc="-15" dirty="0">
                <a:solidFill>
                  <a:srgbClr val="181C24">
                    <a:alpha val="100000"/>
                  </a:srgbClr>
                </a:solidFill>
                <a:latin typeface="IBM Plex Sans" panose="00000700000000000000" pitchFamily="2" charset="0"/>
              </a:rPr>
              <a:t>The project utilizes a publicly available dataset from Kaggle, which captures user responses regarding social media usage habits, psychological factors, and demographic information. This comprehensive dataset serves as the foundation for the analysis of social media addiction.</a:t>
            </a:r>
          </a:p>
        </p:txBody>
      </p:sp>
      <p:pic>
        <p:nvPicPr>
          <p:cNvPr id="470"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5">
            <a:alphaModFix/>
          </a:blip>
          <a:stretch/>
        </p:blipFill>
        <p:spPr>
          <a:xfrm>
            <a:off x="762000" y="4200674"/>
            <a:ext cx="419100" cy="457200"/>
          </a:xfrm>
          <a:prstGeom prst="rect">
            <a:avLst/>
          </a:prstGeom>
        </p:spPr>
      </p:pic>
      <p:sp>
        <p:nvSpPr>
          <p:cNvPr id="472" name="-1">
            <a:extLst>
              <a:ext uri="{FF2B5EF4-FFF2-40B4-BE49-F238E27FC236}">
                <a16:creationId xmlns:a16="http://schemas.microsoft.com/office/drawing/2014/main" id="{111B4A49-B930-4A89-A1CD-6CA2B3D95AED}"/>
              </a:ext>
            </a:extLst>
          </p:cNvPr>
          <p:cNvSpPr txBox="1"/>
          <p:nvPr/>
        </p:nvSpPr>
        <p:spPr>
          <a:xfrm>
            <a:off x="874966" y="4242626"/>
            <a:ext cx="223838" cy="390525"/>
          </a:xfrm>
          <a:prstGeom prst="rect">
            <a:avLst/>
          </a:prstGeom>
          <a:noFill/>
        </p:spPr>
        <p:txBody>
          <a:bodyPr vertOverflow="clip" horzOverflow="clip" wrap="square" lIns="0" tIns="0" rIns="0" bIns="0" rtlCol="0" anchor="t">
            <a:spAutoFit/>
          </a:bodyPr>
          <a:lstStyle/>
          <a:p>
            <a:pPr algn="ctr">
              <a:lnSpc>
                <a:spcPts val="2970"/>
              </a:lnSpc>
            </a:pPr>
            <a:r>
              <a:rPr lang="en-US" sz="1980" b="1" spc="-50" dirty="0">
                <a:solidFill>
                  <a:srgbClr val="FFFFFF">
                    <a:alpha val="100000"/>
                  </a:srgbClr>
                </a:solidFill>
                <a:latin typeface="Quicksand" panose="00000700000000000000" pitchFamily="2" charset="0"/>
              </a:rPr>
              <a:t>2.</a:t>
            </a:r>
          </a:p>
        </p:txBody>
      </p:sp>
      <p:sp>
        <p:nvSpPr>
          <p:cNvPr id="474" name="Primary Heading-1">
            <a:extLst>
              <a:ext uri="{FF2B5EF4-FFF2-40B4-BE49-F238E27FC236}">
                <a16:creationId xmlns:a16="http://schemas.microsoft.com/office/drawing/2014/main" id="{111B4A49-B930-4A89-A1CD-6CA2B3D95AED}"/>
              </a:ext>
            </a:extLst>
          </p:cNvPr>
          <p:cNvSpPr txBox="1"/>
          <p:nvPr/>
        </p:nvSpPr>
        <p:spPr>
          <a:xfrm>
            <a:off x="1363885" y="4200811"/>
            <a:ext cx="7548562" cy="342900"/>
          </a:xfrm>
          <a:prstGeom prst="rect">
            <a:avLst/>
          </a:prstGeom>
          <a:noFill/>
        </p:spPr>
        <p:txBody>
          <a:bodyPr vertOverflow="clip" horzOverflow="clip" wrap="square" lIns="0" tIns="0" rIns="0" bIns="0" rtlCol="0" anchor="t">
            <a:spAutoFit/>
          </a:bodyPr>
          <a:lstStyle/>
          <a:p>
            <a:pPr algn="l">
              <a:lnSpc>
                <a:spcPts val="2624"/>
              </a:lnSpc>
            </a:pPr>
            <a:r>
              <a:rPr lang="en-US" sz="1650" b="1" spc="-41" dirty="0">
                <a:solidFill>
                  <a:srgbClr val="181C24">
                    <a:alpha val="100000"/>
                  </a:srgbClr>
                </a:solidFill>
                <a:latin typeface="Quicksand" panose="00000700000000000000" pitchFamily="2" charset="0"/>
              </a:rPr>
              <a:t>Data Preprocessing</a:t>
            </a:r>
          </a:p>
        </p:txBody>
      </p:sp>
      <p:sp>
        <p:nvSpPr>
          <p:cNvPr id="476" name="Description of a primary heading-1">
            <a:extLst>
              <a:ext uri="{FF2B5EF4-FFF2-40B4-BE49-F238E27FC236}">
                <a16:creationId xmlns:a16="http://schemas.microsoft.com/office/drawing/2014/main" id="{111B4A49-B930-4A89-A1CD-6CA2B3D95AED}"/>
              </a:ext>
            </a:extLst>
          </p:cNvPr>
          <p:cNvSpPr txBox="1"/>
          <p:nvPr/>
        </p:nvSpPr>
        <p:spPr>
          <a:xfrm>
            <a:off x="1363885" y="4610100"/>
            <a:ext cx="7548562" cy="1228725"/>
          </a:xfrm>
          <a:prstGeom prst="rect">
            <a:avLst/>
          </a:prstGeom>
          <a:noFill/>
        </p:spPr>
        <p:txBody>
          <a:bodyPr vertOverflow="clip" horzOverflow="clip" wrap="square" lIns="0" tIns="0" rIns="0" bIns="0" rtlCol="0" anchor="t">
            <a:spAutoFit/>
          </a:bodyPr>
          <a:lstStyle/>
          <a:p>
            <a:pPr algn="l">
              <a:lnSpc>
                <a:spcPts val="2400"/>
              </a:lnSpc>
            </a:pPr>
            <a:r>
              <a:rPr lang="en-US" sz="1500" spc="-15" dirty="0">
                <a:solidFill>
                  <a:srgbClr val="181C24">
                    <a:alpha val="100000"/>
                  </a:srgbClr>
                </a:solidFill>
                <a:latin typeface="IBM Plex Sans" panose="00000700000000000000" pitchFamily="2" charset="0"/>
              </a:rPr>
              <a:t>The preprocessing phase includes handling missing values and eliminating duplicate records to ensure data integrity. Categorical variables are encoded using Label Encoding to facilitate analysis, while social media usage time is converted into numerical values using predefined mappings for consistency.</a:t>
            </a:r>
          </a:p>
        </p:txBody>
      </p:sp>
      <p:pic>
        <p:nvPicPr>
          <p:cNvPr id="478"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6">
            <a:alphaModFix/>
          </a:blip>
          <a:stretch/>
        </p:blipFill>
        <p:spPr>
          <a:xfrm>
            <a:off x="762000" y="6019800"/>
            <a:ext cx="419100" cy="457200"/>
          </a:xfrm>
          <a:prstGeom prst="rect">
            <a:avLst/>
          </a:prstGeom>
        </p:spPr>
      </p:pic>
      <p:sp>
        <p:nvSpPr>
          <p:cNvPr id="480" name="-2">
            <a:extLst>
              <a:ext uri="{FF2B5EF4-FFF2-40B4-BE49-F238E27FC236}">
                <a16:creationId xmlns:a16="http://schemas.microsoft.com/office/drawing/2014/main" id="{111B4A49-B930-4A89-A1CD-6CA2B3D95AED}"/>
              </a:ext>
            </a:extLst>
          </p:cNvPr>
          <p:cNvSpPr txBox="1"/>
          <p:nvPr/>
        </p:nvSpPr>
        <p:spPr>
          <a:xfrm>
            <a:off x="878967" y="6061615"/>
            <a:ext cx="214312" cy="390525"/>
          </a:xfrm>
          <a:prstGeom prst="rect">
            <a:avLst/>
          </a:prstGeom>
          <a:noFill/>
        </p:spPr>
        <p:txBody>
          <a:bodyPr vertOverflow="clip" horzOverflow="clip" wrap="square" lIns="0" tIns="0" rIns="0" bIns="0" rtlCol="0" anchor="t">
            <a:spAutoFit/>
          </a:bodyPr>
          <a:lstStyle/>
          <a:p>
            <a:pPr algn="ctr">
              <a:lnSpc>
                <a:spcPts val="2970"/>
              </a:lnSpc>
            </a:pPr>
            <a:r>
              <a:rPr lang="en-US" sz="1980" b="1" spc="-50" dirty="0">
                <a:solidFill>
                  <a:srgbClr val="FFFFFF">
                    <a:alpha val="100000"/>
                  </a:srgbClr>
                </a:solidFill>
                <a:latin typeface="Quicksand" panose="00000700000000000000" pitchFamily="2" charset="0"/>
              </a:rPr>
              <a:t>3.</a:t>
            </a:r>
          </a:p>
        </p:txBody>
      </p:sp>
      <p:sp>
        <p:nvSpPr>
          <p:cNvPr id="482" name="Primary Heading-2">
            <a:extLst>
              <a:ext uri="{FF2B5EF4-FFF2-40B4-BE49-F238E27FC236}">
                <a16:creationId xmlns:a16="http://schemas.microsoft.com/office/drawing/2014/main" id="{111B4A49-B930-4A89-A1CD-6CA2B3D95AED}"/>
              </a:ext>
            </a:extLst>
          </p:cNvPr>
          <p:cNvSpPr txBox="1"/>
          <p:nvPr/>
        </p:nvSpPr>
        <p:spPr>
          <a:xfrm>
            <a:off x="1363885" y="6019800"/>
            <a:ext cx="7548562" cy="342900"/>
          </a:xfrm>
          <a:prstGeom prst="rect">
            <a:avLst/>
          </a:prstGeom>
          <a:noFill/>
        </p:spPr>
        <p:txBody>
          <a:bodyPr vertOverflow="clip" horzOverflow="clip" wrap="square" lIns="0" tIns="0" rIns="0" bIns="0" rtlCol="0" anchor="t">
            <a:spAutoFit/>
          </a:bodyPr>
          <a:lstStyle/>
          <a:p>
            <a:pPr algn="l">
              <a:lnSpc>
                <a:spcPts val="2624"/>
              </a:lnSpc>
            </a:pPr>
            <a:r>
              <a:rPr lang="en-US" sz="1650" b="1" spc="-41" dirty="0">
                <a:solidFill>
                  <a:srgbClr val="181C24">
                    <a:alpha val="100000"/>
                  </a:srgbClr>
                </a:solidFill>
                <a:latin typeface="Quicksand" panose="00000700000000000000" pitchFamily="2" charset="0"/>
              </a:rPr>
              <a:t>Feature Engineering</a:t>
            </a:r>
          </a:p>
        </p:txBody>
      </p:sp>
      <p:sp>
        <p:nvSpPr>
          <p:cNvPr id="484" name="Description of a primary heading-2">
            <a:extLst>
              <a:ext uri="{FF2B5EF4-FFF2-40B4-BE49-F238E27FC236}">
                <a16:creationId xmlns:a16="http://schemas.microsoft.com/office/drawing/2014/main" id="{111B4A49-B930-4A89-A1CD-6CA2B3D95AED}"/>
              </a:ext>
            </a:extLst>
          </p:cNvPr>
          <p:cNvSpPr txBox="1"/>
          <p:nvPr/>
        </p:nvSpPr>
        <p:spPr>
          <a:xfrm>
            <a:off x="1363885" y="6429089"/>
            <a:ext cx="7548562" cy="923925"/>
          </a:xfrm>
          <a:prstGeom prst="rect">
            <a:avLst/>
          </a:prstGeom>
          <a:noFill/>
        </p:spPr>
        <p:txBody>
          <a:bodyPr vertOverflow="clip" horzOverflow="clip" wrap="square" lIns="0" tIns="0" rIns="0" bIns="0" rtlCol="0" anchor="t">
            <a:spAutoFit/>
          </a:bodyPr>
          <a:lstStyle/>
          <a:p>
            <a:pPr algn="l">
              <a:lnSpc>
                <a:spcPts val="2400"/>
              </a:lnSpc>
            </a:pPr>
            <a:r>
              <a:rPr lang="en-US" sz="1500" spc="-15" dirty="0">
                <a:solidFill>
                  <a:srgbClr val="181C24">
                    <a:alpha val="100000"/>
                  </a:srgbClr>
                </a:solidFill>
                <a:latin typeface="IBM Plex Sans" panose="00000700000000000000" pitchFamily="2" charset="0"/>
              </a:rPr>
              <a:t>An addiction score is computed based on responses to various behavioral questions. This score will help in quantifying the level of addiction among users, providing a basis for further analysis and modeling.</a:t>
            </a:r>
          </a:p>
        </p:txBody>
      </p:sp>
      <p:pic>
        <p:nvPicPr>
          <p:cNvPr id="486"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7">
            <a:alphaModFix/>
          </a:blip>
          <a:stretch/>
        </p:blipFill>
        <p:spPr>
          <a:xfrm>
            <a:off x="762000" y="7533978"/>
            <a:ext cx="419100" cy="457200"/>
          </a:xfrm>
          <a:prstGeom prst="rect">
            <a:avLst/>
          </a:prstGeom>
        </p:spPr>
      </p:pic>
      <p:sp>
        <p:nvSpPr>
          <p:cNvPr id="488" name="-3">
            <a:extLst>
              <a:ext uri="{FF2B5EF4-FFF2-40B4-BE49-F238E27FC236}">
                <a16:creationId xmlns:a16="http://schemas.microsoft.com/office/drawing/2014/main" id="{111B4A49-B930-4A89-A1CD-6CA2B3D95AED}"/>
              </a:ext>
            </a:extLst>
          </p:cNvPr>
          <p:cNvSpPr txBox="1"/>
          <p:nvPr/>
        </p:nvSpPr>
        <p:spPr>
          <a:xfrm>
            <a:off x="872585" y="7575804"/>
            <a:ext cx="233362" cy="390525"/>
          </a:xfrm>
          <a:prstGeom prst="rect">
            <a:avLst/>
          </a:prstGeom>
          <a:noFill/>
        </p:spPr>
        <p:txBody>
          <a:bodyPr vertOverflow="clip" horzOverflow="clip" wrap="square" lIns="0" tIns="0" rIns="0" bIns="0" rtlCol="0" anchor="t">
            <a:spAutoFit/>
          </a:bodyPr>
          <a:lstStyle/>
          <a:p>
            <a:pPr algn="ctr">
              <a:lnSpc>
                <a:spcPts val="2970"/>
              </a:lnSpc>
            </a:pPr>
            <a:r>
              <a:rPr lang="en-US" sz="1980" b="1" spc="-50" dirty="0">
                <a:solidFill>
                  <a:srgbClr val="FFFFFF">
                    <a:alpha val="100000"/>
                  </a:srgbClr>
                </a:solidFill>
                <a:latin typeface="Quicksand" panose="00000700000000000000" pitchFamily="2" charset="0"/>
              </a:rPr>
              <a:t>4.</a:t>
            </a:r>
          </a:p>
        </p:txBody>
      </p:sp>
      <p:sp>
        <p:nvSpPr>
          <p:cNvPr id="490" name="Primary Heading-3">
            <a:extLst>
              <a:ext uri="{FF2B5EF4-FFF2-40B4-BE49-F238E27FC236}">
                <a16:creationId xmlns:a16="http://schemas.microsoft.com/office/drawing/2014/main" id="{111B4A49-B930-4A89-A1CD-6CA2B3D95AED}"/>
              </a:ext>
            </a:extLst>
          </p:cNvPr>
          <p:cNvSpPr txBox="1"/>
          <p:nvPr/>
        </p:nvSpPr>
        <p:spPr>
          <a:xfrm>
            <a:off x="1363885" y="7533989"/>
            <a:ext cx="7548562" cy="342900"/>
          </a:xfrm>
          <a:prstGeom prst="rect">
            <a:avLst/>
          </a:prstGeom>
          <a:noFill/>
        </p:spPr>
        <p:txBody>
          <a:bodyPr vertOverflow="clip" horzOverflow="clip" wrap="square" lIns="0" tIns="0" rIns="0" bIns="0" rtlCol="0" anchor="t">
            <a:spAutoFit/>
          </a:bodyPr>
          <a:lstStyle/>
          <a:p>
            <a:pPr algn="l">
              <a:lnSpc>
                <a:spcPts val="2624"/>
              </a:lnSpc>
            </a:pPr>
            <a:r>
              <a:rPr lang="en-US" sz="1650" b="1" spc="-41" dirty="0">
                <a:solidFill>
                  <a:srgbClr val="181C24">
                    <a:alpha val="100000"/>
                  </a:srgbClr>
                </a:solidFill>
                <a:latin typeface="Quicksand" panose="00000700000000000000" pitchFamily="2" charset="0"/>
              </a:rPr>
              <a:t>Exploratory Data Analysis (EDA)</a:t>
            </a:r>
          </a:p>
        </p:txBody>
      </p:sp>
      <p:sp>
        <p:nvSpPr>
          <p:cNvPr id="492" name="Description of a primary heading-3">
            <a:extLst>
              <a:ext uri="{FF2B5EF4-FFF2-40B4-BE49-F238E27FC236}">
                <a16:creationId xmlns:a16="http://schemas.microsoft.com/office/drawing/2014/main" id="{111B4A49-B930-4A89-A1CD-6CA2B3D95AED}"/>
              </a:ext>
            </a:extLst>
          </p:cNvPr>
          <p:cNvSpPr txBox="1"/>
          <p:nvPr/>
        </p:nvSpPr>
        <p:spPr>
          <a:xfrm>
            <a:off x="1363885" y="7943278"/>
            <a:ext cx="7548562" cy="1533525"/>
          </a:xfrm>
          <a:prstGeom prst="rect">
            <a:avLst/>
          </a:prstGeom>
          <a:noFill/>
        </p:spPr>
        <p:txBody>
          <a:bodyPr vertOverflow="clip" horzOverflow="clip" wrap="square" lIns="0" tIns="0" rIns="0" bIns="0" rtlCol="0" anchor="t">
            <a:spAutoFit/>
          </a:bodyPr>
          <a:lstStyle/>
          <a:p>
            <a:pPr algn="l">
              <a:lnSpc>
                <a:spcPts val="2400"/>
              </a:lnSpc>
            </a:pPr>
            <a:r>
              <a:rPr lang="en-US" sz="1500" spc="-15" dirty="0">
                <a:solidFill>
                  <a:srgbClr val="181C24">
                    <a:alpha val="100000"/>
                  </a:srgbClr>
                </a:solidFill>
                <a:latin typeface="IBM Plex Sans" panose="00000700000000000000" pitchFamily="2" charset="0"/>
              </a:rPr>
              <a:t>EDA is conducted to understand the dataset better, analyzing aspects like Age Distribution and Time Spent on social media. Additionally, the relationship between Time Spent and Distraction levels is explored, along with the distribution of addiction scores. Visualizations such as correlation heatmaps and boxplots are used to reveal insights into feature relationships.</a:t>
            </a:r>
          </a:p>
        </p:txBody>
      </p:sp>
      <p:pic>
        <p:nvPicPr>
          <p:cNvPr id="494"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8">
            <a:alphaModFix/>
          </a:blip>
          <a:stretch/>
        </p:blipFill>
        <p:spPr>
          <a:xfrm>
            <a:off x="9410700" y="2381697"/>
            <a:ext cx="419100" cy="457200"/>
          </a:xfrm>
          <a:prstGeom prst="rect">
            <a:avLst/>
          </a:prstGeom>
        </p:spPr>
      </p:pic>
      <p:sp>
        <p:nvSpPr>
          <p:cNvPr id="496" name="-4">
            <a:extLst>
              <a:ext uri="{FF2B5EF4-FFF2-40B4-BE49-F238E27FC236}">
                <a16:creationId xmlns:a16="http://schemas.microsoft.com/office/drawing/2014/main" id="{111B4A49-B930-4A89-A1CD-6CA2B3D95AED}"/>
              </a:ext>
            </a:extLst>
          </p:cNvPr>
          <p:cNvSpPr txBox="1"/>
          <p:nvPr/>
        </p:nvSpPr>
        <p:spPr>
          <a:xfrm>
            <a:off x="9527858" y="2423636"/>
            <a:ext cx="214312" cy="390525"/>
          </a:xfrm>
          <a:prstGeom prst="rect">
            <a:avLst/>
          </a:prstGeom>
          <a:noFill/>
        </p:spPr>
        <p:txBody>
          <a:bodyPr vertOverflow="clip" horzOverflow="clip" wrap="square" lIns="0" tIns="0" rIns="0" bIns="0" rtlCol="0" anchor="t">
            <a:spAutoFit/>
          </a:bodyPr>
          <a:lstStyle/>
          <a:p>
            <a:pPr algn="ctr">
              <a:lnSpc>
                <a:spcPts val="2970"/>
              </a:lnSpc>
            </a:pPr>
            <a:r>
              <a:rPr lang="en-US" sz="1980" b="1" spc="-50" dirty="0">
                <a:solidFill>
                  <a:srgbClr val="FFFFFF">
                    <a:alpha val="100000"/>
                  </a:srgbClr>
                </a:solidFill>
                <a:latin typeface="Quicksand" panose="00000700000000000000" pitchFamily="2" charset="0"/>
              </a:rPr>
              <a:t>5.</a:t>
            </a:r>
          </a:p>
        </p:txBody>
      </p:sp>
      <p:sp>
        <p:nvSpPr>
          <p:cNvPr id="498" name="Primary Heading-4">
            <a:extLst>
              <a:ext uri="{FF2B5EF4-FFF2-40B4-BE49-F238E27FC236}">
                <a16:creationId xmlns:a16="http://schemas.microsoft.com/office/drawing/2014/main" id="{111B4A49-B930-4A89-A1CD-6CA2B3D95AED}"/>
              </a:ext>
            </a:extLst>
          </p:cNvPr>
          <p:cNvSpPr txBox="1"/>
          <p:nvPr/>
        </p:nvSpPr>
        <p:spPr>
          <a:xfrm>
            <a:off x="10012585" y="2381822"/>
            <a:ext cx="7548562" cy="342900"/>
          </a:xfrm>
          <a:prstGeom prst="rect">
            <a:avLst/>
          </a:prstGeom>
          <a:noFill/>
        </p:spPr>
        <p:txBody>
          <a:bodyPr vertOverflow="clip" horzOverflow="clip" wrap="square" lIns="0" tIns="0" rIns="0" bIns="0" rtlCol="0" anchor="t">
            <a:spAutoFit/>
          </a:bodyPr>
          <a:lstStyle/>
          <a:p>
            <a:pPr algn="l">
              <a:lnSpc>
                <a:spcPts val="2624"/>
              </a:lnSpc>
            </a:pPr>
            <a:r>
              <a:rPr lang="en-US" sz="1650" b="1" spc="-41" dirty="0">
                <a:solidFill>
                  <a:srgbClr val="181C24">
                    <a:alpha val="100000"/>
                  </a:srgbClr>
                </a:solidFill>
                <a:latin typeface="Quicksand" panose="00000700000000000000" pitchFamily="2" charset="0"/>
              </a:rPr>
              <a:t>Machine Learning Model</a:t>
            </a:r>
          </a:p>
        </p:txBody>
      </p:sp>
      <p:sp>
        <p:nvSpPr>
          <p:cNvPr id="500" name="Description of a primary heading-4">
            <a:extLst>
              <a:ext uri="{FF2B5EF4-FFF2-40B4-BE49-F238E27FC236}">
                <a16:creationId xmlns:a16="http://schemas.microsoft.com/office/drawing/2014/main" id="{111B4A49-B930-4A89-A1CD-6CA2B3D95AED}"/>
              </a:ext>
            </a:extLst>
          </p:cNvPr>
          <p:cNvSpPr txBox="1"/>
          <p:nvPr/>
        </p:nvSpPr>
        <p:spPr>
          <a:xfrm>
            <a:off x="10012585" y="2791111"/>
            <a:ext cx="7548562" cy="923925"/>
          </a:xfrm>
          <a:prstGeom prst="rect">
            <a:avLst/>
          </a:prstGeom>
          <a:noFill/>
        </p:spPr>
        <p:txBody>
          <a:bodyPr vertOverflow="clip" horzOverflow="clip" wrap="square" lIns="0" tIns="0" rIns="0" bIns="0" rtlCol="0" anchor="t">
            <a:spAutoFit/>
          </a:bodyPr>
          <a:lstStyle/>
          <a:p>
            <a:pPr algn="l">
              <a:lnSpc>
                <a:spcPts val="2400"/>
              </a:lnSpc>
            </a:pPr>
            <a:r>
              <a:rPr lang="en-US" sz="1500" spc="-15" dirty="0">
                <a:solidFill>
                  <a:srgbClr val="181C24">
                    <a:alpha val="100000"/>
                  </a:srgbClr>
                </a:solidFill>
                <a:latin typeface="IBM Plex Sans" panose="00000700000000000000" pitchFamily="2" charset="0"/>
              </a:rPr>
              <a:t>A Random Forest Classifier is trained to predict social media addiction among users. The model's performance is evaluated using accuracy metrics, classification reports, and confusion matrices, ensuring its effectiveness in making predictions.</a:t>
            </a:r>
          </a:p>
        </p:txBody>
      </p:sp>
      <p:pic>
        <p:nvPicPr>
          <p:cNvPr id="502"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9">
            <a:alphaModFix/>
          </a:blip>
          <a:stretch/>
        </p:blipFill>
        <p:spPr>
          <a:xfrm>
            <a:off x="9410700" y="3895874"/>
            <a:ext cx="419100" cy="457200"/>
          </a:xfrm>
          <a:prstGeom prst="rect">
            <a:avLst/>
          </a:prstGeom>
        </p:spPr>
      </p:pic>
      <p:sp>
        <p:nvSpPr>
          <p:cNvPr id="504" name="-5">
            <a:extLst>
              <a:ext uri="{FF2B5EF4-FFF2-40B4-BE49-F238E27FC236}">
                <a16:creationId xmlns:a16="http://schemas.microsoft.com/office/drawing/2014/main" id="{111B4A49-B930-4A89-A1CD-6CA2B3D95AED}"/>
              </a:ext>
            </a:extLst>
          </p:cNvPr>
          <p:cNvSpPr txBox="1"/>
          <p:nvPr/>
        </p:nvSpPr>
        <p:spPr>
          <a:xfrm>
            <a:off x="9525572" y="3937826"/>
            <a:ext cx="223838" cy="390525"/>
          </a:xfrm>
          <a:prstGeom prst="rect">
            <a:avLst/>
          </a:prstGeom>
          <a:noFill/>
        </p:spPr>
        <p:txBody>
          <a:bodyPr vertOverflow="clip" horzOverflow="clip" wrap="square" lIns="0" tIns="0" rIns="0" bIns="0" rtlCol="0" anchor="t">
            <a:spAutoFit/>
          </a:bodyPr>
          <a:lstStyle/>
          <a:p>
            <a:pPr algn="ctr">
              <a:lnSpc>
                <a:spcPts val="2970"/>
              </a:lnSpc>
            </a:pPr>
            <a:r>
              <a:rPr lang="en-US" sz="1980" b="1" spc="-50" dirty="0">
                <a:solidFill>
                  <a:srgbClr val="FFFFFF">
                    <a:alpha val="100000"/>
                  </a:srgbClr>
                </a:solidFill>
                <a:latin typeface="Quicksand" panose="00000700000000000000" pitchFamily="2" charset="0"/>
              </a:rPr>
              <a:t>6.</a:t>
            </a:r>
          </a:p>
        </p:txBody>
      </p:sp>
      <p:sp>
        <p:nvSpPr>
          <p:cNvPr id="506" name="Primary Heading-5">
            <a:extLst>
              <a:ext uri="{FF2B5EF4-FFF2-40B4-BE49-F238E27FC236}">
                <a16:creationId xmlns:a16="http://schemas.microsoft.com/office/drawing/2014/main" id="{111B4A49-B930-4A89-A1CD-6CA2B3D95AED}"/>
              </a:ext>
            </a:extLst>
          </p:cNvPr>
          <p:cNvSpPr txBox="1"/>
          <p:nvPr/>
        </p:nvSpPr>
        <p:spPr>
          <a:xfrm>
            <a:off x="10012585" y="3896011"/>
            <a:ext cx="7548562" cy="342900"/>
          </a:xfrm>
          <a:prstGeom prst="rect">
            <a:avLst/>
          </a:prstGeom>
          <a:noFill/>
        </p:spPr>
        <p:txBody>
          <a:bodyPr vertOverflow="clip" horzOverflow="clip" wrap="square" lIns="0" tIns="0" rIns="0" bIns="0" rtlCol="0" anchor="t">
            <a:spAutoFit/>
          </a:bodyPr>
          <a:lstStyle/>
          <a:p>
            <a:pPr algn="l">
              <a:lnSpc>
                <a:spcPts val="2624"/>
              </a:lnSpc>
            </a:pPr>
            <a:r>
              <a:rPr lang="en-US" sz="1650" b="1" spc="-41" dirty="0">
                <a:solidFill>
                  <a:srgbClr val="181C24">
                    <a:alpha val="100000"/>
                  </a:srgbClr>
                </a:solidFill>
                <a:latin typeface="Quicksand" panose="00000700000000000000" pitchFamily="2" charset="0"/>
              </a:rPr>
              <a:t>Evaluation Metrics</a:t>
            </a:r>
          </a:p>
        </p:txBody>
      </p:sp>
      <p:sp>
        <p:nvSpPr>
          <p:cNvPr id="508" name="Description of a primary heading-5">
            <a:extLst>
              <a:ext uri="{FF2B5EF4-FFF2-40B4-BE49-F238E27FC236}">
                <a16:creationId xmlns:a16="http://schemas.microsoft.com/office/drawing/2014/main" id="{111B4A49-B930-4A89-A1CD-6CA2B3D95AED}"/>
              </a:ext>
            </a:extLst>
          </p:cNvPr>
          <p:cNvSpPr txBox="1"/>
          <p:nvPr/>
        </p:nvSpPr>
        <p:spPr>
          <a:xfrm>
            <a:off x="10012585" y="4305300"/>
            <a:ext cx="7548562" cy="923925"/>
          </a:xfrm>
          <a:prstGeom prst="rect">
            <a:avLst/>
          </a:prstGeom>
          <a:noFill/>
        </p:spPr>
        <p:txBody>
          <a:bodyPr vertOverflow="clip" horzOverflow="clip" wrap="square" lIns="0" tIns="0" rIns="0" bIns="0" rtlCol="0" anchor="t">
            <a:spAutoFit/>
          </a:bodyPr>
          <a:lstStyle/>
          <a:p>
            <a:pPr algn="l">
              <a:lnSpc>
                <a:spcPts val="2400"/>
              </a:lnSpc>
            </a:pPr>
            <a:r>
              <a:rPr lang="en-US" sz="1500" spc="-15" dirty="0">
                <a:solidFill>
                  <a:srgbClr val="181C24">
                    <a:alpha val="100000"/>
                  </a:srgbClr>
                </a:solidFill>
                <a:latin typeface="IBM Plex Sans" panose="00000700000000000000" pitchFamily="2" charset="0"/>
              </a:rPr>
              <a:t>To measure the performance of the model, the ROC curve is plotted, offering a visual representation of the trade-off between sensitivity and specificity. This is essential for assessing the model's predictive capabilities.</a:t>
            </a:r>
          </a:p>
        </p:txBody>
      </p:sp>
      <p:pic>
        <p:nvPicPr>
          <p:cNvPr id="510"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10">
            <a:alphaModFix/>
          </a:blip>
          <a:stretch/>
        </p:blipFill>
        <p:spPr>
          <a:xfrm>
            <a:off x="9410700" y="5410200"/>
            <a:ext cx="419100" cy="457200"/>
          </a:xfrm>
          <a:prstGeom prst="rect">
            <a:avLst/>
          </a:prstGeom>
        </p:spPr>
      </p:pic>
      <p:sp>
        <p:nvSpPr>
          <p:cNvPr id="512" name="-6">
            <a:extLst>
              <a:ext uri="{FF2B5EF4-FFF2-40B4-BE49-F238E27FC236}">
                <a16:creationId xmlns:a16="http://schemas.microsoft.com/office/drawing/2014/main" id="{111B4A49-B930-4A89-A1CD-6CA2B3D95AED}"/>
              </a:ext>
            </a:extLst>
          </p:cNvPr>
          <p:cNvSpPr txBox="1"/>
          <p:nvPr/>
        </p:nvSpPr>
        <p:spPr>
          <a:xfrm>
            <a:off x="9535001" y="5452015"/>
            <a:ext cx="204788" cy="390525"/>
          </a:xfrm>
          <a:prstGeom prst="rect">
            <a:avLst/>
          </a:prstGeom>
          <a:noFill/>
        </p:spPr>
        <p:txBody>
          <a:bodyPr vertOverflow="clip" horzOverflow="clip" wrap="square" lIns="0" tIns="0" rIns="0" bIns="0" rtlCol="0" anchor="t">
            <a:spAutoFit/>
          </a:bodyPr>
          <a:lstStyle/>
          <a:p>
            <a:pPr algn="ctr">
              <a:lnSpc>
                <a:spcPts val="2970"/>
              </a:lnSpc>
            </a:pPr>
            <a:r>
              <a:rPr lang="en-US" sz="1980" b="1" spc="-50" dirty="0">
                <a:solidFill>
                  <a:srgbClr val="FFFFFF">
                    <a:alpha val="100000"/>
                  </a:srgbClr>
                </a:solidFill>
                <a:latin typeface="Quicksand" panose="00000700000000000000" pitchFamily="2" charset="0"/>
              </a:rPr>
              <a:t>7.</a:t>
            </a:r>
          </a:p>
        </p:txBody>
      </p:sp>
      <p:sp>
        <p:nvSpPr>
          <p:cNvPr id="514" name="Primary Heading-6">
            <a:extLst>
              <a:ext uri="{FF2B5EF4-FFF2-40B4-BE49-F238E27FC236}">
                <a16:creationId xmlns:a16="http://schemas.microsoft.com/office/drawing/2014/main" id="{111B4A49-B930-4A89-A1CD-6CA2B3D95AED}"/>
              </a:ext>
            </a:extLst>
          </p:cNvPr>
          <p:cNvSpPr txBox="1"/>
          <p:nvPr/>
        </p:nvSpPr>
        <p:spPr>
          <a:xfrm>
            <a:off x="10012585" y="5410200"/>
            <a:ext cx="7548562" cy="342900"/>
          </a:xfrm>
          <a:prstGeom prst="rect">
            <a:avLst/>
          </a:prstGeom>
          <a:noFill/>
        </p:spPr>
        <p:txBody>
          <a:bodyPr vertOverflow="clip" horzOverflow="clip" wrap="square" lIns="0" tIns="0" rIns="0" bIns="0" rtlCol="0" anchor="t">
            <a:spAutoFit/>
          </a:bodyPr>
          <a:lstStyle/>
          <a:p>
            <a:pPr algn="l">
              <a:lnSpc>
                <a:spcPts val="2624"/>
              </a:lnSpc>
            </a:pPr>
            <a:r>
              <a:rPr lang="en-US" sz="1650" b="1" spc="-41" dirty="0">
                <a:solidFill>
                  <a:srgbClr val="181C24">
                    <a:alpha val="100000"/>
                  </a:srgbClr>
                </a:solidFill>
                <a:latin typeface="Quicksand" panose="00000700000000000000" pitchFamily="2" charset="0"/>
              </a:rPr>
              <a:t>Dimensionality Reduction &amp; Clustering</a:t>
            </a:r>
          </a:p>
        </p:txBody>
      </p:sp>
      <p:sp>
        <p:nvSpPr>
          <p:cNvPr id="516" name="Description of a primary heading-6">
            <a:extLst>
              <a:ext uri="{FF2B5EF4-FFF2-40B4-BE49-F238E27FC236}">
                <a16:creationId xmlns:a16="http://schemas.microsoft.com/office/drawing/2014/main" id="{111B4A49-B930-4A89-A1CD-6CA2B3D95AED}"/>
              </a:ext>
            </a:extLst>
          </p:cNvPr>
          <p:cNvSpPr txBox="1"/>
          <p:nvPr/>
        </p:nvSpPr>
        <p:spPr>
          <a:xfrm>
            <a:off x="10012585" y="5819489"/>
            <a:ext cx="7548562" cy="1228725"/>
          </a:xfrm>
          <a:prstGeom prst="rect">
            <a:avLst/>
          </a:prstGeom>
          <a:noFill/>
        </p:spPr>
        <p:txBody>
          <a:bodyPr vertOverflow="clip" horzOverflow="clip" wrap="square" lIns="0" tIns="0" rIns="0" bIns="0" rtlCol="0" anchor="t">
            <a:spAutoFit/>
          </a:bodyPr>
          <a:lstStyle/>
          <a:p>
            <a:pPr algn="l">
              <a:lnSpc>
                <a:spcPts val="2400"/>
              </a:lnSpc>
            </a:pPr>
            <a:r>
              <a:rPr lang="en-US" sz="1500" spc="-15" dirty="0">
                <a:solidFill>
                  <a:srgbClr val="181C24">
                    <a:alpha val="100000"/>
                  </a:srgbClr>
                </a:solidFill>
                <a:latin typeface="IBM Plex Sans" panose="00000700000000000000" pitchFamily="2" charset="0"/>
              </a:rPr>
              <a:t>PCA (Principal Component Analysis) is applied to reduce dimensionality for data visualization, making it easier to interpret the results. K-Means clustering is then utilized to categorize users into high and low addiction groups, providing valuable insights into user behavior.</a:t>
            </a:r>
          </a:p>
        </p:txBody>
      </p:sp>
      <p:pic>
        <p:nvPicPr>
          <p:cNvPr id="518"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11">
            <a:alphaModFix/>
          </a:blip>
          <a:stretch/>
        </p:blipFill>
        <p:spPr>
          <a:xfrm>
            <a:off x="9410700" y="7229178"/>
            <a:ext cx="419100" cy="457200"/>
          </a:xfrm>
          <a:prstGeom prst="rect">
            <a:avLst/>
          </a:prstGeom>
        </p:spPr>
      </p:pic>
      <p:sp>
        <p:nvSpPr>
          <p:cNvPr id="520" name="-7">
            <a:extLst>
              <a:ext uri="{FF2B5EF4-FFF2-40B4-BE49-F238E27FC236}">
                <a16:creationId xmlns:a16="http://schemas.microsoft.com/office/drawing/2014/main" id="{111B4A49-B930-4A89-A1CD-6CA2B3D95AED}"/>
              </a:ext>
            </a:extLst>
          </p:cNvPr>
          <p:cNvSpPr txBox="1"/>
          <p:nvPr/>
        </p:nvSpPr>
        <p:spPr>
          <a:xfrm>
            <a:off x="9526143" y="7271004"/>
            <a:ext cx="223838" cy="390525"/>
          </a:xfrm>
          <a:prstGeom prst="rect">
            <a:avLst/>
          </a:prstGeom>
          <a:noFill/>
        </p:spPr>
        <p:txBody>
          <a:bodyPr vertOverflow="clip" horzOverflow="clip" wrap="square" lIns="0" tIns="0" rIns="0" bIns="0" rtlCol="0" anchor="t">
            <a:spAutoFit/>
          </a:bodyPr>
          <a:lstStyle/>
          <a:p>
            <a:pPr algn="ctr">
              <a:lnSpc>
                <a:spcPts val="2970"/>
              </a:lnSpc>
            </a:pPr>
            <a:r>
              <a:rPr lang="en-US" sz="1980" b="1" spc="-50" dirty="0">
                <a:solidFill>
                  <a:srgbClr val="FFFFFF">
                    <a:alpha val="100000"/>
                  </a:srgbClr>
                </a:solidFill>
                <a:latin typeface="Quicksand" panose="00000700000000000000" pitchFamily="2" charset="0"/>
              </a:rPr>
              <a:t>8.</a:t>
            </a:r>
          </a:p>
        </p:txBody>
      </p:sp>
      <p:sp>
        <p:nvSpPr>
          <p:cNvPr id="522" name="Primary Heading-7">
            <a:extLst>
              <a:ext uri="{FF2B5EF4-FFF2-40B4-BE49-F238E27FC236}">
                <a16:creationId xmlns:a16="http://schemas.microsoft.com/office/drawing/2014/main" id="{111B4A49-B930-4A89-A1CD-6CA2B3D95AED}"/>
              </a:ext>
            </a:extLst>
          </p:cNvPr>
          <p:cNvSpPr txBox="1"/>
          <p:nvPr/>
        </p:nvSpPr>
        <p:spPr>
          <a:xfrm>
            <a:off x="10012585" y="7229189"/>
            <a:ext cx="7548562" cy="342900"/>
          </a:xfrm>
          <a:prstGeom prst="rect">
            <a:avLst/>
          </a:prstGeom>
          <a:noFill/>
        </p:spPr>
        <p:txBody>
          <a:bodyPr vertOverflow="clip" horzOverflow="clip" wrap="square" lIns="0" tIns="0" rIns="0" bIns="0" rtlCol="0" anchor="t">
            <a:spAutoFit/>
          </a:bodyPr>
          <a:lstStyle/>
          <a:p>
            <a:pPr algn="l">
              <a:lnSpc>
                <a:spcPts val="2624"/>
              </a:lnSpc>
            </a:pPr>
            <a:r>
              <a:rPr lang="en-US" sz="1650" b="1" spc="-41" dirty="0">
                <a:solidFill>
                  <a:srgbClr val="181C24">
                    <a:alpha val="100000"/>
                  </a:srgbClr>
                </a:solidFill>
                <a:latin typeface="Quicksand" panose="00000700000000000000" pitchFamily="2" charset="0"/>
              </a:rPr>
              <a:t>Model Deployment</a:t>
            </a:r>
          </a:p>
        </p:txBody>
      </p:sp>
      <p:sp>
        <p:nvSpPr>
          <p:cNvPr id="524" name="Description of a primary heading-7">
            <a:extLst>
              <a:ext uri="{FF2B5EF4-FFF2-40B4-BE49-F238E27FC236}">
                <a16:creationId xmlns:a16="http://schemas.microsoft.com/office/drawing/2014/main" id="{111B4A49-B930-4A89-A1CD-6CA2B3D95AED}"/>
              </a:ext>
            </a:extLst>
          </p:cNvPr>
          <p:cNvSpPr txBox="1"/>
          <p:nvPr/>
        </p:nvSpPr>
        <p:spPr>
          <a:xfrm>
            <a:off x="10012585" y="7638478"/>
            <a:ext cx="7548562" cy="1533525"/>
          </a:xfrm>
          <a:prstGeom prst="rect">
            <a:avLst/>
          </a:prstGeom>
          <a:noFill/>
        </p:spPr>
        <p:txBody>
          <a:bodyPr vertOverflow="clip" horzOverflow="clip" wrap="square" lIns="0" tIns="0" rIns="0" bIns="0" rtlCol="0" anchor="t">
            <a:spAutoFit/>
          </a:bodyPr>
          <a:lstStyle/>
          <a:p>
            <a:pPr algn="l">
              <a:lnSpc>
                <a:spcPts val="2400"/>
              </a:lnSpc>
            </a:pPr>
            <a:r>
              <a:rPr lang="en-US" sz="1500" spc="-15" dirty="0">
                <a:solidFill>
                  <a:srgbClr val="181C24">
                    <a:alpha val="100000"/>
                  </a:srgbClr>
                </a:solidFill>
                <a:latin typeface="IBM Plex Sans" panose="00000700000000000000" pitchFamily="2" charset="0"/>
              </a:rPr>
              <a:t>Deploying the machine learning model involves integrating it into a production environment to make predictions on new data. This project utilizes GitHub as the repository for model deployment, facilitating version control, tracking changes, and collaboration with other developers. This approach ensures the model remains current and accessible for future enhancements.</a:t>
            </a:r>
          </a:p>
        </p:txBody>
      </p:sp>
      <p:sp>
        <p:nvSpPr>
          <p:cNvPr id="526" name="Click here to edit title-485">
            <a:extLst>
              <a:ext uri="{FF2B5EF4-FFF2-40B4-BE49-F238E27FC236}">
                <a16:creationId xmlns:a16="http://schemas.microsoft.com/office/drawing/2014/main" id="{111B4A49-B930-4A89-A1CD-6CA2B3D95AED}"/>
              </a:ext>
            </a:extLst>
          </p:cNvPr>
          <p:cNvSpPr txBox="1"/>
          <p:nvPr/>
        </p:nvSpPr>
        <p:spPr>
          <a:xfrm>
            <a:off x="762000" y="762000"/>
            <a:ext cx="15197138" cy="639021"/>
          </a:xfrm>
          <a:prstGeom prst="rect">
            <a:avLst/>
          </a:prstGeom>
          <a:noFill/>
        </p:spPr>
        <p:txBody>
          <a:bodyPr vertOverflow="clip" horzOverflow="clip" wrap="square" lIns="0" tIns="0" rIns="0" bIns="0" rtlCol="0" anchor="t">
            <a:spAutoFit/>
          </a:bodyPr>
          <a:lstStyle/>
          <a:p>
            <a:pPr algn="l">
              <a:lnSpc>
                <a:spcPts val="5292"/>
              </a:lnSpc>
            </a:pPr>
            <a:r>
              <a:rPr lang="en-US" sz="4200" b="1" spc="-105" dirty="0">
                <a:solidFill>
                  <a:srgbClr val="181C24">
                    <a:alpha val="100000"/>
                  </a:srgbClr>
                </a:solidFill>
                <a:latin typeface="Quicksand" panose="00000700000000000000" pitchFamily="2" charset="0"/>
              </a:rPr>
              <a:t>System Design</a:t>
            </a:r>
          </a:p>
        </p:txBody>
      </p:sp>
    </p:spTree>
    <p:extLst>
      <p:ext uri="{BB962C8B-B14F-4D97-AF65-F5344CB8AC3E}">
        <p14:creationId xmlns:p14="http://schemas.microsoft.com/office/powerpoint/2010/main" val="36480479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2">
            <a:alphaModFix/>
          </a:blip>
          <a:stretch/>
        </p:blipFill>
        <p:spPr>
          <a:xfrm>
            <a:off x="0" y="0"/>
            <a:ext cx="18288000" cy="10287000"/>
          </a:xfrm>
          <a:prstGeom prst="rect">
            <a:avLst/>
          </a:prstGeom>
        </p:spPr>
      </p:pic>
      <p:pic>
        <p:nvPicPr>
          <p:cNvPr id="461"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3">
            <a:alphaModFix/>
          </a:blip>
          <a:stretch/>
        </p:blipFill>
        <p:spPr>
          <a:xfrm>
            <a:off x="12951619" y="0"/>
            <a:ext cx="5336381" cy="2847826"/>
          </a:xfrm>
          <a:prstGeom prst="rect">
            <a:avLst/>
          </a:prstGeom>
        </p:spPr>
      </p:pic>
      <p:sp>
        <p:nvSpPr>
          <p:cNvPr id="464" name="-0">
            <a:extLst>
              <a:ext uri="{FF2B5EF4-FFF2-40B4-BE49-F238E27FC236}">
                <a16:creationId xmlns:a16="http://schemas.microsoft.com/office/drawing/2014/main" id="{111B4A49-B930-4A89-A1CD-6CA2B3D95AED}"/>
              </a:ext>
            </a:extLst>
          </p:cNvPr>
          <p:cNvSpPr txBox="1"/>
          <p:nvPr/>
        </p:nvSpPr>
        <p:spPr>
          <a:xfrm>
            <a:off x="897541" y="2423636"/>
            <a:ext cx="185738" cy="390525"/>
          </a:xfrm>
          <a:prstGeom prst="rect">
            <a:avLst/>
          </a:prstGeom>
          <a:noFill/>
        </p:spPr>
        <p:txBody>
          <a:bodyPr vertOverflow="clip" horzOverflow="clip" wrap="square" lIns="0" tIns="0" rIns="0" bIns="0" rtlCol="0" anchor="t">
            <a:spAutoFit/>
          </a:bodyPr>
          <a:lstStyle/>
          <a:p>
            <a:pPr algn="ctr">
              <a:lnSpc>
                <a:spcPts val="2970"/>
              </a:lnSpc>
            </a:pPr>
            <a:r>
              <a:rPr lang="en-US" sz="1980" b="1" spc="-50" dirty="0">
                <a:solidFill>
                  <a:srgbClr val="FFFFFF">
                    <a:alpha val="100000"/>
                  </a:srgbClr>
                </a:solidFill>
                <a:latin typeface="Quicksand" panose="00000700000000000000" pitchFamily="2" charset="0"/>
              </a:rPr>
              <a:t>1.</a:t>
            </a:r>
          </a:p>
        </p:txBody>
      </p:sp>
      <p:sp>
        <p:nvSpPr>
          <p:cNvPr id="496" name="-4">
            <a:extLst>
              <a:ext uri="{FF2B5EF4-FFF2-40B4-BE49-F238E27FC236}">
                <a16:creationId xmlns:a16="http://schemas.microsoft.com/office/drawing/2014/main" id="{111B4A49-B930-4A89-A1CD-6CA2B3D95AED}"/>
              </a:ext>
            </a:extLst>
          </p:cNvPr>
          <p:cNvSpPr txBox="1"/>
          <p:nvPr/>
        </p:nvSpPr>
        <p:spPr>
          <a:xfrm>
            <a:off x="9527858" y="2423636"/>
            <a:ext cx="214312" cy="349455"/>
          </a:xfrm>
          <a:prstGeom prst="rect">
            <a:avLst/>
          </a:prstGeom>
          <a:noFill/>
        </p:spPr>
        <p:txBody>
          <a:bodyPr vertOverflow="clip" horzOverflow="clip" wrap="square" lIns="0" tIns="0" rIns="0" bIns="0" rtlCol="0" anchor="t">
            <a:spAutoFit/>
          </a:bodyPr>
          <a:lstStyle/>
          <a:p>
            <a:pPr algn="ctr">
              <a:lnSpc>
                <a:spcPts val="2970"/>
              </a:lnSpc>
            </a:pPr>
            <a:r>
              <a:rPr lang="en-US" sz="1980" b="1" spc="-50" dirty="0">
                <a:solidFill>
                  <a:srgbClr val="FFFFFF">
                    <a:alpha val="100000"/>
                  </a:srgbClr>
                </a:solidFill>
                <a:latin typeface="Quicksand" panose="00000700000000000000" pitchFamily="2" charset="0"/>
              </a:rPr>
              <a:t>.</a:t>
            </a:r>
          </a:p>
        </p:txBody>
      </p:sp>
      <p:sp>
        <p:nvSpPr>
          <p:cNvPr id="504" name="-5">
            <a:extLst>
              <a:ext uri="{FF2B5EF4-FFF2-40B4-BE49-F238E27FC236}">
                <a16:creationId xmlns:a16="http://schemas.microsoft.com/office/drawing/2014/main" id="{111B4A49-B930-4A89-A1CD-6CA2B3D95AED}"/>
              </a:ext>
            </a:extLst>
          </p:cNvPr>
          <p:cNvSpPr txBox="1"/>
          <p:nvPr/>
        </p:nvSpPr>
        <p:spPr>
          <a:xfrm>
            <a:off x="9525572" y="3937826"/>
            <a:ext cx="223838" cy="390525"/>
          </a:xfrm>
          <a:prstGeom prst="rect">
            <a:avLst/>
          </a:prstGeom>
          <a:noFill/>
        </p:spPr>
        <p:txBody>
          <a:bodyPr vertOverflow="clip" horzOverflow="clip" wrap="square" lIns="0" tIns="0" rIns="0" bIns="0" rtlCol="0" anchor="t">
            <a:spAutoFit/>
          </a:bodyPr>
          <a:lstStyle/>
          <a:p>
            <a:pPr algn="ctr">
              <a:lnSpc>
                <a:spcPts val="2970"/>
              </a:lnSpc>
            </a:pPr>
            <a:r>
              <a:rPr lang="en-US" sz="1980" b="1" spc="-50" dirty="0">
                <a:solidFill>
                  <a:srgbClr val="FFFFFF">
                    <a:alpha val="100000"/>
                  </a:srgbClr>
                </a:solidFill>
                <a:latin typeface="Quicksand" panose="00000700000000000000" pitchFamily="2" charset="0"/>
              </a:rPr>
              <a:t>6.</a:t>
            </a:r>
          </a:p>
        </p:txBody>
      </p:sp>
      <p:sp>
        <p:nvSpPr>
          <p:cNvPr id="512" name="-6">
            <a:extLst>
              <a:ext uri="{FF2B5EF4-FFF2-40B4-BE49-F238E27FC236}">
                <a16:creationId xmlns:a16="http://schemas.microsoft.com/office/drawing/2014/main" id="{111B4A49-B930-4A89-A1CD-6CA2B3D95AED}"/>
              </a:ext>
            </a:extLst>
          </p:cNvPr>
          <p:cNvSpPr txBox="1"/>
          <p:nvPr/>
        </p:nvSpPr>
        <p:spPr>
          <a:xfrm>
            <a:off x="9535001" y="5452015"/>
            <a:ext cx="204788" cy="349455"/>
          </a:xfrm>
          <a:prstGeom prst="rect">
            <a:avLst/>
          </a:prstGeom>
          <a:noFill/>
        </p:spPr>
        <p:txBody>
          <a:bodyPr vertOverflow="clip" horzOverflow="clip" wrap="square" lIns="0" tIns="0" rIns="0" bIns="0" rtlCol="0" anchor="t">
            <a:spAutoFit/>
          </a:bodyPr>
          <a:lstStyle/>
          <a:p>
            <a:pPr algn="ctr">
              <a:lnSpc>
                <a:spcPts val="2970"/>
              </a:lnSpc>
            </a:pPr>
            <a:r>
              <a:rPr lang="en-US" sz="1980" b="1" spc="-50" dirty="0">
                <a:solidFill>
                  <a:srgbClr val="FFFFFF">
                    <a:alpha val="100000"/>
                  </a:srgbClr>
                </a:solidFill>
                <a:latin typeface="Quicksand" panose="00000700000000000000" pitchFamily="2" charset="0"/>
              </a:rPr>
              <a:t>.</a:t>
            </a:r>
          </a:p>
        </p:txBody>
      </p:sp>
      <p:sp>
        <p:nvSpPr>
          <p:cNvPr id="526" name="Click here to edit title-485">
            <a:extLst>
              <a:ext uri="{FF2B5EF4-FFF2-40B4-BE49-F238E27FC236}">
                <a16:creationId xmlns:a16="http://schemas.microsoft.com/office/drawing/2014/main" id="{111B4A49-B930-4A89-A1CD-6CA2B3D95AED}"/>
              </a:ext>
            </a:extLst>
          </p:cNvPr>
          <p:cNvSpPr txBox="1"/>
          <p:nvPr/>
        </p:nvSpPr>
        <p:spPr>
          <a:xfrm>
            <a:off x="762000" y="762000"/>
            <a:ext cx="15197138" cy="639021"/>
          </a:xfrm>
          <a:prstGeom prst="rect">
            <a:avLst/>
          </a:prstGeom>
          <a:noFill/>
        </p:spPr>
        <p:txBody>
          <a:bodyPr vertOverflow="clip" horzOverflow="clip" wrap="square" lIns="0" tIns="0" rIns="0" bIns="0" rtlCol="0" anchor="t">
            <a:spAutoFit/>
          </a:bodyPr>
          <a:lstStyle/>
          <a:p>
            <a:pPr algn="l">
              <a:lnSpc>
                <a:spcPts val="5292"/>
              </a:lnSpc>
            </a:pPr>
            <a:r>
              <a:rPr lang="en-US" sz="4200" b="1" spc="-105" dirty="0">
                <a:solidFill>
                  <a:srgbClr val="181C24">
                    <a:alpha val="100000"/>
                  </a:srgbClr>
                </a:solidFill>
                <a:latin typeface="Quicksand" panose="00000700000000000000" pitchFamily="2" charset="0"/>
              </a:rPr>
              <a:t>Implementation Details and Tools Used</a:t>
            </a:r>
          </a:p>
        </p:txBody>
      </p:sp>
      <p:sp>
        <p:nvSpPr>
          <p:cNvPr id="3" name="TextBox 2">
            <a:extLst>
              <a:ext uri="{FF2B5EF4-FFF2-40B4-BE49-F238E27FC236}">
                <a16:creationId xmlns:a16="http://schemas.microsoft.com/office/drawing/2014/main" id="{BBA5484F-5A33-E431-4D2E-DB77F0A17F6B}"/>
              </a:ext>
            </a:extLst>
          </p:cNvPr>
          <p:cNvSpPr txBox="1"/>
          <p:nvPr/>
        </p:nvSpPr>
        <p:spPr>
          <a:xfrm>
            <a:off x="761999" y="2154317"/>
            <a:ext cx="16029709" cy="6986528"/>
          </a:xfrm>
          <a:prstGeom prst="rect">
            <a:avLst/>
          </a:prstGeom>
          <a:noFill/>
        </p:spPr>
        <p:txBody>
          <a:bodyPr wrap="square">
            <a:spAutoFit/>
          </a:bodyPr>
          <a:lstStyle/>
          <a:p>
            <a:r>
              <a:rPr lang="en-IN" sz="3200" b="1" spc="-105" dirty="0">
                <a:solidFill>
                  <a:srgbClr val="181C24">
                    <a:alpha val="100000"/>
                  </a:srgbClr>
                </a:solidFill>
                <a:latin typeface="Quicksand" panose="00000700000000000000" pitchFamily="2" charset="0"/>
              </a:rPr>
              <a:t>Implementation</a:t>
            </a:r>
            <a:r>
              <a:rPr lang="en-IN" sz="3200" b="1" dirty="0"/>
              <a:t> Details and Tools Used</a:t>
            </a:r>
          </a:p>
          <a:p>
            <a:endParaRPr lang="en-IN" sz="3200" b="1" dirty="0"/>
          </a:p>
          <a:p>
            <a:r>
              <a:rPr lang="en-IN" sz="3200" b="1" dirty="0">
                <a:latin typeface="Quicksand" panose="020B0604020202020204" charset="0"/>
              </a:rPr>
              <a:t>Tools Used:</a:t>
            </a:r>
          </a:p>
          <a:p>
            <a:endParaRPr lang="en-IN" sz="3200" dirty="0">
              <a:latin typeface="Quicksand" panose="020B0604020202020204" charset="0"/>
            </a:endParaRPr>
          </a:p>
          <a:p>
            <a:pPr marL="742950" lvl="1" indent="-285750">
              <a:buFont typeface="Arial" panose="020B0604020202020204" pitchFamily="34" charset="0"/>
              <a:buChar char="•"/>
            </a:pPr>
            <a:r>
              <a:rPr lang="en-IN" sz="3200" b="1" dirty="0">
                <a:latin typeface="Quicksand" panose="020B0604020202020204" charset="0"/>
              </a:rPr>
              <a:t>Libraries:</a:t>
            </a:r>
            <a:r>
              <a:rPr lang="en-IN" sz="3200" dirty="0">
                <a:latin typeface="Quicksand" panose="020B0604020202020204" charset="0"/>
              </a:rPr>
              <a:t> </a:t>
            </a:r>
          </a:p>
          <a:p>
            <a:pPr lvl="1"/>
            <a:r>
              <a:rPr lang="en-IN" sz="2800" spc="-21" dirty="0">
                <a:solidFill>
                  <a:srgbClr val="6E7177">
                    <a:alpha val="100000"/>
                  </a:srgbClr>
                </a:solidFill>
                <a:latin typeface="IBM Plex Sans" panose="00000700000000000000" pitchFamily="2" charset="0"/>
              </a:rPr>
              <a:t>	pandas, </a:t>
            </a:r>
            <a:r>
              <a:rPr lang="en-IN" sz="2800" spc="-21" dirty="0" err="1">
                <a:solidFill>
                  <a:srgbClr val="6E7177">
                    <a:alpha val="100000"/>
                  </a:srgbClr>
                </a:solidFill>
                <a:latin typeface="IBM Plex Sans" panose="00000700000000000000" pitchFamily="2" charset="0"/>
              </a:rPr>
              <a:t>numpy</a:t>
            </a:r>
            <a:r>
              <a:rPr lang="en-IN" sz="2800" spc="-21" dirty="0">
                <a:solidFill>
                  <a:srgbClr val="6E7177">
                    <a:alpha val="100000"/>
                  </a:srgbClr>
                </a:solidFill>
                <a:latin typeface="IBM Plex Sans" panose="00000700000000000000" pitchFamily="2" charset="0"/>
              </a:rPr>
              <a:t>, matplotlib, seaborn, scikit-learn, </a:t>
            </a:r>
            <a:r>
              <a:rPr lang="en-IN" sz="2800" spc="-21" dirty="0" err="1">
                <a:solidFill>
                  <a:srgbClr val="6E7177">
                    <a:alpha val="100000"/>
                  </a:srgbClr>
                </a:solidFill>
                <a:latin typeface="IBM Plex Sans" panose="00000700000000000000" pitchFamily="2" charset="0"/>
              </a:rPr>
              <a:t>plotly</a:t>
            </a:r>
            <a:r>
              <a:rPr lang="en-IN" sz="2800" spc="-21" dirty="0">
                <a:solidFill>
                  <a:srgbClr val="6E7177">
                    <a:alpha val="100000"/>
                  </a:srgbClr>
                </a:solidFill>
                <a:latin typeface="IBM Plex Sans" panose="00000700000000000000" pitchFamily="2" charset="0"/>
              </a:rPr>
              <a:t>, </a:t>
            </a:r>
            <a:r>
              <a:rPr lang="en-IN" sz="2800" spc="-21" dirty="0" err="1">
                <a:solidFill>
                  <a:srgbClr val="6E7177">
                    <a:alpha val="100000"/>
                  </a:srgbClr>
                </a:solidFill>
                <a:latin typeface="IBM Plex Sans" panose="00000700000000000000" pitchFamily="2" charset="0"/>
              </a:rPr>
              <a:t>Dash,Jupiter</a:t>
            </a:r>
            <a:r>
              <a:rPr lang="en-IN" sz="2800" spc="-21" dirty="0">
                <a:solidFill>
                  <a:srgbClr val="6E7177">
                    <a:alpha val="100000"/>
                  </a:srgbClr>
                </a:solidFill>
                <a:latin typeface="IBM Plex Sans" panose="00000700000000000000" pitchFamily="2" charset="0"/>
              </a:rPr>
              <a:t> Notebook</a:t>
            </a:r>
          </a:p>
          <a:p>
            <a:pPr lvl="1"/>
            <a:endParaRPr lang="en-IN" sz="3200" b="1" dirty="0">
              <a:latin typeface="Quicksand" panose="020B0604020202020204" charset="0"/>
            </a:endParaRPr>
          </a:p>
          <a:p>
            <a:r>
              <a:rPr lang="en-IN" sz="3200" b="1" dirty="0">
                <a:latin typeface="Quicksand" panose="020B0604020202020204" charset="0"/>
              </a:rPr>
              <a:t>Implementation Steps:</a:t>
            </a:r>
          </a:p>
          <a:p>
            <a:endParaRPr lang="en-IN" sz="2800" spc="-21" dirty="0">
              <a:solidFill>
                <a:srgbClr val="6E7177">
                  <a:alpha val="100000"/>
                </a:srgbClr>
              </a:solidFill>
              <a:latin typeface="IBM Plex Sans" panose="00000700000000000000" pitchFamily="2" charset="0"/>
            </a:endParaRPr>
          </a:p>
          <a:p>
            <a:pPr marL="742950" lvl="1" indent="-285750">
              <a:buFont typeface="Arial" panose="020B0604020202020204" pitchFamily="34" charset="0"/>
              <a:buChar char="•"/>
            </a:pPr>
            <a:r>
              <a:rPr lang="en-IN" sz="2800" spc="-21" dirty="0">
                <a:solidFill>
                  <a:srgbClr val="6E7177">
                    <a:alpha val="100000"/>
                  </a:srgbClr>
                </a:solidFill>
                <a:latin typeface="IBM Plex Sans" panose="00000700000000000000" pitchFamily="2" charset="0"/>
              </a:rPr>
              <a:t>Data Preprocessing: Handling missing values, converting categorical variables.</a:t>
            </a:r>
          </a:p>
          <a:p>
            <a:pPr marL="742950" lvl="1" indent="-285750">
              <a:buFont typeface="Arial" panose="020B0604020202020204" pitchFamily="34" charset="0"/>
              <a:buChar char="•"/>
            </a:pPr>
            <a:r>
              <a:rPr lang="en-IN" sz="2800" spc="-21" dirty="0">
                <a:solidFill>
                  <a:srgbClr val="6E7177">
                    <a:alpha val="100000"/>
                  </a:srgbClr>
                </a:solidFill>
                <a:latin typeface="IBM Plex Sans" panose="00000700000000000000" pitchFamily="2" charset="0"/>
              </a:rPr>
              <a:t>EDA: Visualizing distributions and relationships</a:t>
            </a:r>
          </a:p>
          <a:p>
            <a:pPr marL="742950" lvl="1" indent="-285750">
              <a:buFont typeface="Arial" panose="020B0604020202020204" pitchFamily="34" charset="0"/>
              <a:buChar char="•"/>
            </a:pPr>
            <a:r>
              <a:rPr lang="en-IN" sz="2800" spc="-21" dirty="0">
                <a:solidFill>
                  <a:srgbClr val="6E7177">
                    <a:alpha val="100000"/>
                  </a:srgbClr>
                </a:solidFill>
                <a:latin typeface="IBM Plex Sans" panose="00000700000000000000" pitchFamily="2" charset="0"/>
              </a:rPr>
              <a:t>Feature Engineering: Creating an addiction score</a:t>
            </a:r>
          </a:p>
          <a:p>
            <a:pPr marL="742950" lvl="1" indent="-285750">
              <a:buFont typeface="Arial" panose="020B0604020202020204" pitchFamily="34" charset="0"/>
              <a:buChar char="•"/>
            </a:pPr>
            <a:r>
              <a:rPr lang="en-IN" sz="2800" spc="-21" dirty="0">
                <a:solidFill>
                  <a:srgbClr val="6E7177">
                    <a:alpha val="100000"/>
                  </a:srgbClr>
                </a:solidFill>
                <a:latin typeface="IBM Plex Sans" panose="00000700000000000000" pitchFamily="2" charset="0"/>
              </a:rPr>
              <a:t>Model Building: </a:t>
            </a:r>
            <a:r>
              <a:rPr lang="en-IN" sz="2800" spc="-21" dirty="0" err="1">
                <a:solidFill>
                  <a:srgbClr val="6E7177">
                    <a:alpha val="100000"/>
                  </a:srgbClr>
                </a:solidFill>
                <a:latin typeface="IBM Plex Sans" panose="00000700000000000000" pitchFamily="2" charset="0"/>
              </a:rPr>
              <a:t>RandomForestClassifier</a:t>
            </a:r>
            <a:endParaRPr lang="en-IN" sz="2800" spc="-21" dirty="0">
              <a:solidFill>
                <a:srgbClr val="6E7177">
                  <a:alpha val="100000"/>
                </a:srgbClr>
              </a:solidFill>
              <a:latin typeface="IBM Plex Sans" panose="00000700000000000000" pitchFamily="2" charset="0"/>
            </a:endParaRPr>
          </a:p>
          <a:p>
            <a:pPr marL="742950" lvl="1" indent="-285750">
              <a:buFont typeface="Arial" panose="020B0604020202020204" pitchFamily="34" charset="0"/>
              <a:buChar char="•"/>
            </a:pPr>
            <a:r>
              <a:rPr lang="en-IN" sz="2800" spc="-21" dirty="0">
                <a:solidFill>
                  <a:srgbClr val="6E7177">
                    <a:alpha val="100000"/>
                  </a:srgbClr>
                </a:solidFill>
                <a:latin typeface="IBM Plex Sans" panose="00000700000000000000" pitchFamily="2" charset="0"/>
              </a:rPr>
              <a:t>Evaluation: Accuracy, Confusion Matrix, ROC Curve</a:t>
            </a:r>
          </a:p>
          <a:p>
            <a:pPr marL="742950" lvl="1" indent="-285750">
              <a:buFont typeface="Arial" panose="020B0604020202020204" pitchFamily="34" charset="0"/>
              <a:buChar char="•"/>
            </a:pPr>
            <a:r>
              <a:rPr lang="en-IN" sz="2800" spc="-21" dirty="0">
                <a:solidFill>
                  <a:srgbClr val="6E7177">
                    <a:alpha val="100000"/>
                  </a:srgbClr>
                </a:solidFill>
                <a:latin typeface="IBM Plex Sans" panose="00000700000000000000" pitchFamily="2" charset="0"/>
              </a:rPr>
              <a:t>Visualization: </a:t>
            </a:r>
            <a:r>
              <a:rPr lang="en-IN" sz="2800" spc="-21" dirty="0" err="1">
                <a:solidFill>
                  <a:srgbClr val="6E7177">
                    <a:alpha val="100000"/>
                  </a:srgbClr>
                </a:solidFill>
                <a:latin typeface="IBM Plex Sans" panose="00000700000000000000" pitchFamily="2" charset="0"/>
              </a:rPr>
              <a:t>Plotly</a:t>
            </a:r>
            <a:r>
              <a:rPr lang="en-IN" sz="2800" spc="-21" dirty="0">
                <a:solidFill>
                  <a:srgbClr val="6E7177">
                    <a:alpha val="100000"/>
                  </a:srgbClr>
                </a:solidFill>
                <a:latin typeface="IBM Plex Sans" panose="00000700000000000000" pitchFamily="2" charset="0"/>
              </a:rPr>
              <a:t> and Dash for interactive dashboards</a:t>
            </a:r>
          </a:p>
        </p:txBody>
      </p:sp>
    </p:spTree>
    <p:extLst>
      <p:ext uri="{BB962C8B-B14F-4D97-AF65-F5344CB8AC3E}">
        <p14:creationId xmlns:p14="http://schemas.microsoft.com/office/powerpoint/2010/main" val="30669168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8"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2">
            <a:alphaModFix/>
          </a:blip>
          <a:stretch/>
        </p:blipFill>
        <p:spPr>
          <a:xfrm>
            <a:off x="0" y="0"/>
            <a:ext cx="18288000" cy="10287000"/>
          </a:xfrm>
          <a:prstGeom prst="rect">
            <a:avLst/>
          </a:prstGeom>
        </p:spPr>
      </p:pic>
      <p:pic>
        <p:nvPicPr>
          <p:cNvPr id="409"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3">
            <a:alphaModFix/>
          </a:blip>
          <a:stretch/>
        </p:blipFill>
        <p:spPr>
          <a:xfrm>
            <a:off x="12951619" y="0"/>
            <a:ext cx="5336381" cy="2847826"/>
          </a:xfrm>
          <a:prstGeom prst="rect">
            <a:avLst/>
          </a:prstGeom>
        </p:spPr>
      </p:pic>
      <p:sp>
        <p:nvSpPr>
          <p:cNvPr id="422" name="Click here to edit title-492">
            <a:extLst>
              <a:ext uri="{FF2B5EF4-FFF2-40B4-BE49-F238E27FC236}">
                <a16:creationId xmlns:a16="http://schemas.microsoft.com/office/drawing/2014/main" id="{111B4A49-B930-4A89-A1CD-6CA2B3D95AED}"/>
              </a:ext>
            </a:extLst>
          </p:cNvPr>
          <p:cNvSpPr txBox="1"/>
          <p:nvPr/>
        </p:nvSpPr>
        <p:spPr>
          <a:xfrm>
            <a:off x="762000" y="728662"/>
            <a:ext cx="15197138" cy="685800"/>
          </a:xfrm>
          <a:prstGeom prst="rect">
            <a:avLst/>
          </a:prstGeom>
          <a:noFill/>
        </p:spPr>
        <p:txBody>
          <a:bodyPr vertOverflow="clip" horzOverflow="clip" wrap="square" lIns="0" tIns="0" rIns="0" bIns="0" rtlCol="0" anchor="t">
            <a:spAutoFit/>
          </a:bodyPr>
          <a:lstStyle/>
          <a:p>
            <a:pPr algn="l">
              <a:lnSpc>
                <a:spcPts val="5292"/>
              </a:lnSpc>
            </a:pPr>
            <a:r>
              <a:rPr lang="en-US" sz="4200" b="1" spc="-105" dirty="0">
                <a:solidFill>
                  <a:srgbClr val="181C24">
                    <a:alpha val="100000"/>
                  </a:srgbClr>
                </a:solidFill>
                <a:latin typeface="Quicksand" panose="00000700000000000000" pitchFamily="2" charset="0"/>
              </a:rPr>
              <a:t>Results and Analysis</a:t>
            </a:r>
          </a:p>
        </p:txBody>
      </p:sp>
      <p:pic>
        <p:nvPicPr>
          <p:cNvPr id="3" name="Picture 2">
            <a:extLst>
              <a:ext uri="{FF2B5EF4-FFF2-40B4-BE49-F238E27FC236}">
                <a16:creationId xmlns:a16="http://schemas.microsoft.com/office/drawing/2014/main" id="{DA7C9053-98A2-A85D-A068-6455EA14E06C}"/>
              </a:ext>
            </a:extLst>
          </p:cNvPr>
          <p:cNvPicPr>
            <a:picLocks noChangeAspect="1"/>
          </p:cNvPicPr>
          <p:nvPr/>
        </p:nvPicPr>
        <p:blipFill>
          <a:blip r:embed="rId4"/>
          <a:stretch>
            <a:fillRect/>
          </a:stretch>
        </p:blipFill>
        <p:spPr>
          <a:xfrm>
            <a:off x="762000" y="1890714"/>
            <a:ext cx="8592750" cy="3539948"/>
          </a:xfrm>
          <a:prstGeom prst="rect">
            <a:avLst/>
          </a:prstGeom>
        </p:spPr>
      </p:pic>
      <p:sp>
        <p:nvSpPr>
          <p:cNvPr id="4" name="$50-0">
            <a:extLst>
              <a:ext uri="{FF2B5EF4-FFF2-40B4-BE49-F238E27FC236}">
                <a16:creationId xmlns:a16="http://schemas.microsoft.com/office/drawing/2014/main" id="{2C3B0197-B7A0-86A4-82BD-92587D3DBDBF}"/>
              </a:ext>
            </a:extLst>
          </p:cNvPr>
          <p:cNvSpPr txBox="1"/>
          <p:nvPr/>
        </p:nvSpPr>
        <p:spPr>
          <a:xfrm>
            <a:off x="9354750" y="2352422"/>
            <a:ext cx="4361247" cy="867995"/>
          </a:xfrm>
          <a:prstGeom prst="rect">
            <a:avLst/>
          </a:prstGeom>
          <a:noFill/>
        </p:spPr>
        <p:txBody>
          <a:bodyPr vertOverflow="clip" horzOverflow="clip" wrap="square" lIns="0" tIns="0" rIns="0" bIns="0" rtlCol="0" anchor="t">
            <a:spAutoFit/>
          </a:bodyPr>
          <a:lstStyle/>
          <a:p>
            <a:pPr algn="l">
              <a:lnSpc>
                <a:spcPts val="7185"/>
              </a:lnSpc>
            </a:pPr>
            <a:r>
              <a:rPr lang="en-US" sz="5702" b="1" spc="-143" dirty="0">
                <a:solidFill>
                  <a:srgbClr val="2196F3">
                    <a:alpha val="100000"/>
                  </a:srgbClr>
                </a:solidFill>
                <a:latin typeface="Quicksand" panose="00000700000000000000" pitchFamily="2" charset="0"/>
              </a:rPr>
              <a:t>35%</a:t>
            </a:r>
          </a:p>
        </p:txBody>
      </p:sp>
      <p:sp>
        <p:nvSpPr>
          <p:cNvPr id="6" name="Primary Heading-0">
            <a:extLst>
              <a:ext uri="{FF2B5EF4-FFF2-40B4-BE49-F238E27FC236}">
                <a16:creationId xmlns:a16="http://schemas.microsoft.com/office/drawing/2014/main" id="{FB034B81-EADD-9BA7-8948-FC75C63BC24C}"/>
              </a:ext>
            </a:extLst>
          </p:cNvPr>
          <p:cNvSpPr txBox="1"/>
          <p:nvPr/>
        </p:nvSpPr>
        <p:spPr>
          <a:xfrm>
            <a:off x="9544681" y="3220417"/>
            <a:ext cx="8148638" cy="381000"/>
          </a:xfrm>
          <a:prstGeom prst="rect">
            <a:avLst/>
          </a:prstGeom>
          <a:noFill/>
        </p:spPr>
        <p:txBody>
          <a:bodyPr vertOverflow="clip" horzOverflow="clip" wrap="square" lIns="0" tIns="0" rIns="0" bIns="0" rtlCol="0" anchor="t">
            <a:spAutoFit/>
          </a:bodyPr>
          <a:lstStyle/>
          <a:p>
            <a:pPr algn="l">
              <a:lnSpc>
                <a:spcPts val="2940"/>
              </a:lnSpc>
            </a:pPr>
            <a:r>
              <a:rPr lang="en-US" sz="2100" b="1" spc="-52" dirty="0">
                <a:solidFill>
                  <a:srgbClr val="181C24">
                    <a:alpha val="100000"/>
                  </a:srgbClr>
                </a:solidFill>
                <a:latin typeface="Quicksand" panose="00000700000000000000" pitchFamily="2" charset="0"/>
              </a:rPr>
              <a:t>Majority of respondents are in the 18-24 age group</a:t>
            </a:r>
          </a:p>
        </p:txBody>
      </p:sp>
      <p:pic>
        <p:nvPicPr>
          <p:cNvPr id="8" name="Picture 7">
            <a:extLst>
              <a:ext uri="{FF2B5EF4-FFF2-40B4-BE49-F238E27FC236}">
                <a16:creationId xmlns:a16="http://schemas.microsoft.com/office/drawing/2014/main" id="{112DCAD1-3CAE-0987-8302-EAD911945BA1}"/>
              </a:ext>
            </a:extLst>
          </p:cNvPr>
          <p:cNvPicPr>
            <a:picLocks noChangeAspect="1"/>
          </p:cNvPicPr>
          <p:nvPr/>
        </p:nvPicPr>
        <p:blipFill>
          <a:blip r:embed="rId5"/>
          <a:stretch>
            <a:fillRect/>
          </a:stretch>
        </p:blipFill>
        <p:spPr>
          <a:xfrm>
            <a:off x="762000" y="5430662"/>
            <a:ext cx="8236527" cy="4403939"/>
          </a:xfrm>
          <a:prstGeom prst="rect">
            <a:avLst/>
          </a:prstGeom>
        </p:spPr>
      </p:pic>
      <p:sp>
        <p:nvSpPr>
          <p:cNvPr id="9" name="$50-1">
            <a:extLst>
              <a:ext uri="{FF2B5EF4-FFF2-40B4-BE49-F238E27FC236}">
                <a16:creationId xmlns:a16="http://schemas.microsoft.com/office/drawing/2014/main" id="{33C1561C-69CC-C89C-1CCF-7E01ABA4ED1D}"/>
              </a:ext>
            </a:extLst>
          </p:cNvPr>
          <p:cNvSpPr txBox="1"/>
          <p:nvPr/>
        </p:nvSpPr>
        <p:spPr>
          <a:xfrm>
            <a:off x="9377362" y="5461955"/>
            <a:ext cx="8483276" cy="1832463"/>
          </a:xfrm>
          <a:prstGeom prst="rect">
            <a:avLst/>
          </a:prstGeom>
          <a:noFill/>
        </p:spPr>
        <p:txBody>
          <a:bodyPr vertOverflow="clip" horzOverflow="clip" wrap="square" lIns="0" tIns="0" rIns="0" bIns="0" rtlCol="0" anchor="t">
            <a:spAutoFit/>
          </a:bodyPr>
          <a:lstStyle/>
          <a:p>
            <a:pPr algn="l">
              <a:lnSpc>
                <a:spcPts val="7185"/>
              </a:lnSpc>
            </a:pPr>
            <a:r>
              <a:rPr lang="en-US" sz="5702" b="1" spc="-143" dirty="0">
                <a:solidFill>
                  <a:srgbClr val="41B3D9">
                    <a:alpha val="100000"/>
                  </a:srgbClr>
                </a:solidFill>
                <a:latin typeface="Quicksand" panose="00000700000000000000" pitchFamily="2" charset="0"/>
              </a:rPr>
              <a:t>60 minutes to 300 minutes</a:t>
            </a:r>
          </a:p>
        </p:txBody>
      </p:sp>
      <p:sp>
        <p:nvSpPr>
          <p:cNvPr id="10" name="Primary Heading-1">
            <a:extLst>
              <a:ext uri="{FF2B5EF4-FFF2-40B4-BE49-F238E27FC236}">
                <a16:creationId xmlns:a16="http://schemas.microsoft.com/office/drawing/2014/main" id="{101E7AB1-936C-8826-9EA4-0ECFFEB50871}"/>
              </a:ext>
            </a:extLst>
          </p:cNvPr>
          <p:cNvSpPr txBox="1"/>
          <p:nvPr/>
        </p:nvSpPr>
        <p:spPr>
          <a:xfrm>
            <a:off x="9377362" y="7460853"/>
            <a:ext cx="7297882" cy="343556"/>
          </a:xfrm>
          <a:prstGeom prst="rect">
            <a:avLst/>
          </a:prstGeom>
          <a:noFill/>
        </p:spPr>
        <p:txBody>
          <a:bodyPr vertOverflow="clip" horzOverflow="clip" wrap="square" lIns="0" tIns="0" rIns="0" bIns="0" rtlCol="0" anchor="t">
            <a:spAutoFit/>
          </a:bodyPr>
          <a:lstStyle/>
          <a:p>
            <a:pPr algn="l">
              <a:lnSpc>
                <a:spcPts val="2940"/>
              </a:lnSpc>
            </a:pPr>
            <a:r>
              <a:rPr lang="en-US" sz="2100" b="1" spc="-52" dirty="0">
                <a:solidFill>
                  <a:srgbClr val="181C24">
                    <a:alpha val="100000"/>
                  </a:srgbClr>
                </a:solidFill>
                <a:latin typeface="Quicksand" panose="00000700000000000000" pitchFamily="2" charset="0"/>
              </a:rPr>
              <a:t>Time spent on social media varies widely</a:t>
            </a:r>
          </a:p>
        </p:txBody>
      </p:sp>
    </p:spTree>
    <p:extLst>
      <p:ext uri="{BB962C8B-B14F-4D97-AF65-F5344CB8AC3E}">
        <p14:creationId xmlns:p14="http://schemas.microsoft.com/office/powerpoint/2010/main" val="36480479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8"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2">
            <a:alphaModFix/>
          </a:blip>
          <a:stretch/>
        </p:blipFill>
        <p:spPr>
          <a:xfrm>
            <a:off x="1" y="1071563"/>
            <a:ext cx="18288000" cy="9215438"/>
          </a:xfrm>
          <a:prstGeom prst="rect">
            <a:avLst/>
          </a:prstGeom>
        </p:spPr>
      </p:pic>
      <p:pic>
        <p:nvPicPr>
          <p:cNvPr id="409"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3">
            <a:alphaModFix/>
          </a:blip>
          <a:stretch/>
        </p:blipFill>
        <p:spPr>
          <a:xfrm>
            <a:off x="12951619" y="0"/>
            <a:ext cx="5336381" cy="2847826"/>
          </a:xfrm>
          <a:prstGeom prst="rect">
            <a:avLst/>
          </a:prstGeom>
        </p:spPr>
      </p:pic>
      <p:sp>
        <p:nvSpPr>
          <p:cNvPr id="422" name="Click here to edit title-492">
            <a:extLst>
              <a:ext uri="{FF2B5EF4-FFF2-40B4-BE49-F238E27FC236}">
                <a16:creationId xmlns:a16="http://schemas.microsoft.com/office/drawing/2014/main" id="{111B4A49-B930-4A89-A1CD-6CA2B3D95AED}"/>
              </a:ext>
            </a:extLst>
          </p:cNvPr>
          <p:cNvSpPr txBox="1"/>
          <p:nvPr/>
        </p:nvSpPr>
        <p:spPr>
          <a:xfrm>
            <a:off x="762000" y="728662"/>
            <a:ext cx="15197138" cy="685800"/>
          </a:xfrm>
          <a:prstGeom prst="rect">
            <a:avLst/>
          </a:prstGeom>
          <a:noFill/>
        </p:spPr>
        <p:txBody>
          <a:bodyPr vertOverflow="clip" horzOverflow="clip" wrap="square" lIns="0" tIns="0" rIns="0" bIns="0" rtlCol="0" anchor="t">
            <a:spAutoFit/>
          </a:bodyPr>
          <a:lstStyle/>
          <a:p>
            <a:pPr algn="l">
              <a:lnSpc>
                <a:spcPts val="5292"/>
              </a:lnSpc>
            </a:pPr>
            <a:r>
              <a:rPr lang="en-US" sz="4200" b="1" spc="-105" dirty="0">
                <a:solidFill>
                  <a:srgbClr val="181C24">
                    <a:alpha val="100000"/>
                  </a:srgbClr>
                </a:solidFill>
                <a:latin typeface="Quicksand" panose="00000700000000000000" pitchFamily="2" charset="0"/>
              </a:rPr>
              <a:t>Results and Analysis</a:t>
            </a:r>
          </a:p>
        </p:txBody>
      </p:sp>
      <p:pic>
        <p:nvPicPr>
          <p:cNvPr id="5" name="Picture 4">
            <a:extLst>
              <a:ext uri="{FF2B5EF4-FFF2-40B4-BE49-F238E27FC236}">
                <a16:creationId xmlns:a16="http://schemas.microsoft.com/office/drawing/2014/main" id="{8E365613-3A5D-EE71-0B65-3C3EE2790DF9}"/>
              </a:ext>
            </a:extLst>
          </p:cNvPr>
          <p:cNvPicPr>
            <a:picLocks noChangeAspect="1"/>
          </p:cNvPicPr>
          <p:nvPr/>
        </p:nvPicPr>
        <p:blipFill>
          <a:blip r:embed="rId4"/>
          <a:stretch>
            <a:fillRect/>
          </a:stretch>
        </p:blipFill>
        <p:spPr>
          <a:xfrm>
            <a:off x="493566" y="2385863"/>
            <a:ext cx="7890168" cy="6276529"/>
          </a:xfrm>
          <a:prstGeom prst="rect">
            <a:avLst/>
          </a:prstGeom>
        </p:spPr>
      </p:pic>
      <p:sp>
        <p:nvSpPr>
          <p:cNvPr id="7" name="$50-2">
            <a:extLst>
              <a:ext uri="{FF2B5EF4-FFF2-40B4-BE49-F238E27FC236}">
                <a16:creationId xmlns:a16="http://schemas.microsoft.com/office/drawing/2014/main" id="{04CE197A-6844-A483-8E58-15BE4819C2A7}"/>
              </a:ext>
            </a:extLst>
          </p:cNvPr>
          <p:cNvSpPr txBox="1"/>
          <p:nvPr/>
        </p:nvSpPr>
        <p:spPr>
          <a:xfrm>
            <a:off x="8877300" y="2798208"/>
            <a:ext cx="8148638" cy="923925"/>
          </a:xfrm>
          <a:prstGeom prst="rect">
            <a:avLst/>
          </a:prstGeom>
          <a:noFill/>
        </p:spPr>
        <p:txBody>
          <a:bodyPr vertOverflow="clip" horzOverflow="clip" wrap="square" lIns="0" tIns="0" rIns="0" bIns="0" rtlCol="0" anchor="t">
            <a:spAutoFit/>
          </a:bodyPr>
          <a:lstStyle/>
          <a:p>
            <a:pPr algn="l">
              <a:lnSpc>
                <a:spcPts val="7185"/>
              </a:lnSpc>
            </a:pPr>
            <a:r>
              <a:rPr lang="en-US" sz="5702" b="1" spc="-143" dirty="0">
                <a:solidFill>
                  <a:srgbClr val="3AC7D3">
                    <a:alpha val="100000"/>
                  </a:srgbClr>
                </a:solidFill>
                <a:latin typeface="Quicksand" panose="00000700000000000000" pitchFamily="2" charset="0"/>
              </a:rPr>
              <a:t>50%</a:t>
            </a:r>
          </a:p>
        </p:txBody>
      </p:sp>
      <p:sp>
        <p:nvSpPr>
          <p:cNvPr id="11" name="Primary Heading-2">
            <a:extLst>
              <a:ext uri="{FF2B5EF4-FFF2-40B4-BE49-F238E27FC236}">
                <a16:creationId xmlns:a16="http://schemas.microsoft.com/office/drawing/2014/main" id="{705D5403-244E-08AD-41E6-A7772ECABED9}"/>
              </a:ext>
            </a:extLst>
          </p:cNvPr>
          <p:cNvSpPr txBox="1"/>
          <p:nvPr/>
        </p:nvSpPr>
        <p:spPr>
          <a:xfrm>
            <a:off x="8877300" y="4039557"/>
            <a:ext cx="8148638" cy="343556"/>
          </a:xfrm>
          <a:prstGeom prst="rect">
            <a:avLst/>
          </a:prstGeom>
          <a:noFill/>
        </p:spPr>
        <p:txBody>
          <a:bodyPr vertOverflow="clip" horzOverflow="clip" wrap="square" lIns="0" tIns="0" rIns="0" bIns="0" rtlCol="0" anchor="t">
            <a:spAutoFit/>
          </a:bodyPr>
          <a:lstStyle/>
          <a:p>
            <a:pPr algn="l">
              <a:lnSpc>
                <a:spcPts val="2940"/>
              </a:lnSpc>
            </a:pPr>
            <a:r>
              <a:rPr lang="en-US" sz="2100" b="1" spc="-52" dirty="0">
                <a:solidFill>
                  <a:srgbClr val="181C24">
                    <a:alpha val="100000"/>
                  </a:srgbClr>
                </a:solidFill>
                <a:latin typeface="Quicksand" panose="00000700000000000000" pitchFamily="2" charset="0"/>
              </a:rPr>
              <a:t>Half of respondents report high distraction levels</a:t>
            </a:r>
          </a:p>
        </p:txBody>
      </p:sp>
    </p:spTree>
    <p:extLst>
      <p:ext uri="{BB962C8B-B14F-4D97-AF65-F5344CB8AC3E}">
        <p14:creationId xmlns:p14="http://schemas.microsoft.com/office/powerpoint/2010/main" val="18825205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8"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2">
            <a:alphaModFix/>
          </a:blip>
          <a:stretch/>
        </p:blipFill>
        <p:spPr>
          <a:xfrm>
            <a:off x="0" y="1554479"/>
            <a:ext cx="18021300" cy="8732521"/>
          </a:xfrm>
          <a:prstGeom prst="rect">
            <a:avLst/>
          </a:prstGeom>
        </p:spPr>
      </p:pic>
      <p:pic>
        <p:nvPicPr>
          <p:cNvPr id="409"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3">
            <a:alphaModFix/>
          </a:blip>
          <a:stretch/>
        </p:blipFill>
        <p:spPr>
          <a:xfrm>
            <a:off x="12951619" y="0"/>
            <a:ext cx="5336381" cy="2847826"/>
          </a:xfrm>
          <a:prstGeom prst="rect">
            <a:avLst/>
          </a:prstGeom>
        </p:spPr>
      </p:pic>
      <p:sp>
        <p:nvSpPr>
          <p:cNvPr id="422" name="Click here to edit title-492">
            <a:extLst>
              <a:ext uri="{FF2B5EF4-FFF2-40B4-BE49-F238E27FC236}">
                <a16:creationId xmlns:a16="http://schemas.microsoft.com/office/drawing/2014/main" id="{111B4A49-B930-4A89-A1CD-6CA2B3D95AED}"/>
              </a:ext>
            </a:extLst>
          </p:cNvPr>
          <p:cNvSpPr txBox="1"/>
          <p:nvPr/>
        </p:nvSpPr>
        <p:spPr>
          <a:xfrm>
            <a:off x="762000" y="728662"/>
            <a:ext cx="15197138" cy="685800"/>
          </a:xfrm>
          <a:prstGeom prst="rect">
            <a:avLst/>
          </a:prstGeom>
          <a:noFill/>
        </p:spPr>
        <p:txBody>
          <a:bodyPr vertOverflow="clip" horzOverflow="clip" wrap="square" lIns="0" tIns="0" rIns="0" bIns="0" rtlCol="0" anchor="t">
            <a:spAutoFit/>
          </a:bodyPr>
          <a:lstStyle/>
          <a:p>
            <a:pPr algn="l">
              <a:lnSpc>
                <a:spcPts val="5292"/>
              </a:lnSpc>
            </a:pPr>
            <a:r>
              <a:rPr lang="en-US" sz="4200" b="1" spc="-105" dirty="0">
                <a:solidFill>
                  <a:srgbClr val="181C24">
                    <a:alpha val="100000"/>
                  </a:srgbClr>
                </a:solidFill>
                <a:latin typeface="Quicksand" panose="00000700000000000000" pitchFamily="2" charset="0"/>
              </a:rPr>
              <a:t>Results and Analysis</a:t>
            </a:r>
          </a:p>
        </p:txBody>
      </p:sp>
      <p:pic>
        <p:nvPicPr>
          <p:cNvPr id="3" name="Picture 2">
            <a:extLst>
              <a:ext uri="{FF2B5EF4-FFF2-40B4-BE49-F238E27FC236}">
                <a16:creationId xmlns:a16="http://schemas.microsoft.com/office/drawing/2014/main" id="{FFCD9F34-87B3-7768-F664-C0E47068A47D}"/>
              </a:ext>
            </a:extLst>
          </p:cNvPr>
          <p:cNvPicPr>
            <a:picLocks noChangeAspect="1"/>
          </p:cNvPicPr>
          <p:nvPr/>
        </p:nvPicPr>
        <p:blipFill>
          <a:blip r:embed="rId4"/>
          <a:stretch>
            <a:fillRect/>
          </a:stretch>
        </p:blipFill>
        <p:spPr>
          <a:xfrm>
            <a:off x="266700" y="2492222"/>
            <a:ext cx="9640645" cy="6754168"/>
          </a:xfrm>
          <a:prstGeom prst="rect">
            <a:avLst/>
          </a:prstGeom>
        </p:spPr>
      </p:pic>
      <p:sp>
        <p:nvSpPr>
          <p:cNvPr id="4" name="$50-3">
            <a:extLst>
              <a:ext uri="{FF2B5EF4-FFF2-40B4-BE49-F238E27FC236}">
                <a16:creationId xmlns:a16="http://schemas.microsoft.com/office/drawing/2014/main" id="{641DC04E-B3F5-2EFF-E1D7-6E5014D15433}"/>
              </a:ext>
            </a:extLst>
          </p:cNvPr>
          <p:cNvSpPr txBox="1"/>
          <p:nvPr/>
        </p:nvSpPr>
        <p:spPr>
          <a:xfrm>
            <a:off x="10183090" y="2473172"/>
            <a:ext cx="7971559" cy="867995"/>
          </a:xfrm>
          <a:prstGeom prst="rect">
            <a:avLst/>
          </a:prstGeom>
          <a:noFill/>
        </p:spPr>
        <p:txBody>
          <a:bodyPr vertOverflow="clip" horzOverflow="clip" wrap="square" lIns="0" tIns="0" rIns="0" bIns="0" rtlCol="0" anchor="t">
            <a:spAutoFit/>
          </a:bodyPr>
          <a:lstStyle/>
          <a:p>
            <a:pPr algn="l">
              <a:lnSpc>
                <a:spcPts val="7185"/>
              </a:lnSpc>
            </a:pPr>
            <a:r>
              <a:rPr lang="en-US" sz="5702" b="1" spc="-143" dirty="0">
                <a:solidFill>
                  <a:srgbClr val="50D3C4">
                    <a:alpha val="100000"/>
                  </a:srgbClr>
                </a:solidFill>
                <a:latin typeface="Quicksand" panose="00000700000000000000" pitchFamily="2" charset="0"/>
              </a:rPr>
              <a:t>0.75 to 1</a:t>
            </a:r>
          </a:p>
        </p:txBody>
      </p:sp>
      <p:sp>
        <p:nvSpPr>
          <p:cNvPr id="6" name="Primary Heading-3">
            <a:extLst>
              <a:ext uri="{FF2B5EF4-FFF2-40B4-BE49-F238E27FC236}">
                <a16:creationId xmlns:a16="http://schemas.microsoft.com/office/drawing/2014/main" id="{6DD6BDDB-6838-0672-5633-D9EB5A01DC3B}"/>
              </a:ext>
            </a:extLst>
          </p:cNvPr>
          <p:cNvSpPr txBox="1"/>
          <p:nvPr/>
        </p:nvSpPr>
        <p:spPr>
          <a:xfrm>
            <a:off x="10183090" y="3754285"/>
            <a:ext cx="7971560" cy="715452"/>
          </a:xfrm>
          <a:prstGeom prst="rect">
            <a:avLst/>
          </a:prstGeom>
          <a:noFill/>
        </p:spPr>
        <p:txBody>
          <a:bodyPr vertOverflow="clip" horzOverflow="clip" wrap="square" lIns="0" tIns="0" rIns="0" bIns="0" rtlCol="0" anchor="t">
            <a:spAutoFit/>
          </a:bodyPr>
          <a:lstStyle/>
          <a:p>
            <a:pPr algn="l">
              <a:lnSpc>
                <a:spcPts val="2940"/>
              </a:lnSpc>
            </a:pPr>
            <a:r>
              <a:rPr lang="en-US" sz="2100" b="1" spc="-52" dirty="0">
                <a:solidFill>
                  <a:srgbClr val="181C24">
                    <a:alpha val="100000"/>
                  </a:srgbClr>
                </a:solidFill>
                <a:latin typeface="Quicksand" panose="00000700000000000000" pitchFamily="2" charset="0"/>
              </a:rPr>
              <a:t>Strong correlation between social media usage and psychological factors</a:t>
            </a:r>
          </a:p>
        </p:txBody>
      </p:sp>
    </p:spTree>
    <p:extLst>
      <p:ext uri="{BB962C8B-B14F-4D97-AF65-F5344CB8AC3E}">
        <p14:creationId xmlns:p14="http://schemas.microsoft.com/office/powerpoint/2010/main" val="1728734285"/>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275</TotalTime>
  <Words>2076</Words>
  <Application>Microsoft Office PowerPoint</Application>
  <PresentationFormat>Custom</PresentationFormat>
  <Paragraphs>175</Paragraphs>
  <Slides>20</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20</vt:i4>
      </vt:variant>
    </vt:vector>
  </HeadingPairs>
  <TitlesOfParts>
    <vt:vector size="27" baseType="lpstr">
      <vt:lpstr>Wingdings</vt:lpstr>
      <vt:lpstr>Calibri Light</vt:lpstr>
      <vt:lpstr>Quicksand</vt:lpstr>
      <vt:lpstr>Calibri</vt:lpstr>
      <vt:lpstr>Arial</vt:lpstr>
      <vt:lpstr>IBM Plex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Exporter Version: 2.0.35.0, docId: 13013676, orderId: 2951340</dc:title>
  <dc:creator>Presentations.AI Exporter</dc:creator>
  <cp:lastModifiedBy>Vinodhkumar G AA.SC.P2MCA2301004</cp:lastModifiedBy>
  <cp:revision>3</cp:revision>
  <dcterms:created xsi:type="dcterms:W3CDTF">2025-02-07T09:48:11Z</dcterms:created>
  <dcterms:modified xsi:type="dcterms:W3CDTF">2025-02-07T12:06:15Z</dcterms:modified>
</cp:coreProperties>
</file>